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61" r:id="rId2"/>
    <p:sldId id="322" r:id="rId3"/>
    <p:sldId id="307" r:id="rId4"/>
    <p:sldId id="319" r:id="rId5"/>
    <p:sldId id="321" r:id="rId6"/>
    <p:sldId id="325" r:id="rId7"/>
    <p:sldId id="326" r:id="rId8"/>
    <p:sldId id="320" r:id="rId9"/>
    <p:sldId id="311" r:id="rId10"/>
    <p:sldId id="314" r:id="rId11"/>
    <p:sldId id="306" r:id="rId12"/>
    <p:sldId id="329" r:id="rId13"/>
    <p:sldId id="327" r:id="rId14"/>
    <p:sldId id="328" r:id="rId15"/>
    <p:sldId id="290" r:id="rId16"/>
    <p:sldId id="330" r:id="rId17"/>
    <p:sldId id="262" r:id="rId1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509" autoAdjust="0"/>
    <p:restoredTop sz="94965" autoAdjust="0"/>
  </p:normalViewPr>
  <p:slideViewPr>
    <p:cSldViewPr>
      <p:cViewPr>
        <p:scale>
          <a:sx n="80" d="100"/>
          <a:sy n="80" d="100"/>
        </p:scale>
        <p:origin x="-1363" y="-15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10EDD238-D23C-4CBE-9D49-F6D730506C12}" type="datetimeFigureOut">
              <a:rPr lang="en-US" smtClean="0"/>
              <a:pPr/>
              <a:t>10/25/2013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50AA1EFA-A81A-4582-8D8A-DBF03D0F2D64}" type="slidenum">
              <a:rPr lang="en-US" smtClean="0"/>
              <a:pPr/>
              <a:t>‹#›</a:t>
            </a:fld>
            <a:endParaRPr lang="en-US"/>
          </a:p>
        </p:txBody>
      </p:sp>
    </p:spTree>
    <p:extLst>
      <p:ext uri="{BB962C8B-B14F-4D97-AF65-F5344CB8AC3E}">
        <p14:creationId xmlns:p14="http://schemas.microsoft.com/office/powerpoint/2010/main" val="31877744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p:spPr>
      </p:sp>
      <p:sp>
        <p:nvSpPr>
          <p:cNvPr id="61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zh-CN" smtClean="0"/>
          </a:p>
        </p:txBody>
      </p:sp>
      <p:sp>
        <p:nvSpPr>
          <p:cNvPr id="153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305B69D-6CC9-4C2F-8437-D7D364FA5F24}" type="slidenum">
              <a:rPr lang="en-US" altLang="zh-CN" smtClean="0">
                <a:cs typeface="Arial" pitchFamily="34" charset="0"/>
              </a:rPr>
              <a:pPr fontAlgn="base">
                <a:spcBef>
                  <a:spcPct val="0"/>
                </a:spcBef>
                <a:spcAft>
                  <a:spcPct val="0"/>
                </a:spcAft>
                <a:defRPr/>
              </a:pPr>
              <a:t>1</a:t>
            </a:fld>
            <a:endParaRPr lang="en-US" altLang="zh-CN" smtClean="0">
              <a:cs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p>
        </p:txBody>
      </p:sp>
      <p:sp>
        <p:nvSpPr>
          <p:cNvPr id="4" name="Slide Number Placeholder 3"/>
          <p:cNvSpPr>
            <a:spLocks noGrp="1"/>
          </p:cNvSpPr>
          <p:nvPr>
            <p:ph type="sldNum" sz="quarter" idx="10"/>
          </p:nvPr>
        </p:nvSpPr>
        <p:spPr/>
        <p:txBody>
          <a:bodyPr/>
          <a:lstStyle/>
          <a:p>
            <a:fld id="{50AA1EFA-A81A-4582-8D8A-DBF03D0F2D64}" type="slidenum">
              <a:rPr lang="en-US" smtClean="0"/>
              <a:pPr/>
              <a:t>15</a:t>
            </a:fld>
            <a:endParaRPr lang="en-US"/>
          </a:p>
        </p:txBody>
      </p:sp>
    </p:spTree>
    <p:extLst>
      <p:ext uri="{BB962C8B-B14F-4D97-AF65-F5344CB8AC3E}">
        <p14:creationId xmlns:p14="http://schemas.microsoft.com/office/powerpoint/2010/main" val="903893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p:spPr>
      </p:sp>
      <p:sp>
        <p:nvSpPr>
          <p:cNvPr id="71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zh-CN" smtClean="0"/>
          </a:p>
        </p:txBody>
      </p:sp>
      <p:sp>
        <p:nvSpPr>
          <p:cNvPr id="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0BC732E-ACCD-4994-9DBD-ED4E99903710}" type="slidenum">
              <a:rPr lang="zh-CN" altLang="en-US" smtClean="0"/>
              <a:pPr fontAlgn="base">
                <a:spcBef>
                  <a:spcPct val="0"/>
                </a:spcBef>
                <a:spcAft>
                  <a:spcPct val="0"/>
                </a:spcAft>
                <a:defRPr/>
              </a:pPr>
              <a:t>17</a:t>
            </a:fld>
            <a:endParaRPr lang="en-US" altLang="zh-CN"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BC7D7F56-D8A3-4EF1-9943-8E08E4A0F6D4}" type="datetime1">
              <a:rPr lang="en-US" smtClean="0"/>
              <a:pPr/>
              <a:t>10/25/2013</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16764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0A7E1060-6515-4114-861C-D1E96A3BC9B9}" type="datetime1">
              <a:rPr lang="en-US" smtClean="0"/>
              <a:pPr/>
              <a:t>10/25/2013</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5D34738D-D0CC-4F43-9D77-A5738C83DDB1}" type="datetime1">
              <a:rPr lang="en-US" smtClean="0"/>
              <a:pPr/>
              <a:t>10/25/2013</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743200" y="152400"/>
            <a:ext cx="5943600" cy="609600"/>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4B5C80C4-E6A0-4DB7-88EF-C42418BEECEB}" type="datetime1">
              <a:rPr lang="en-US" smtClean="0"/>
              <a:pPr/>
              <a:t>10/25/2013</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_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lvl1pPr>
          </a:lstStyle>
          <a:p>
            <a:pPr>
              <a:defRPr/>
            </a:pPr>
            <a:fld id="{6F85BD6B-B23D-4B4D-B2B0-A754E2864CE8}" type="datetime1">
              <a:rPr lang="en-US"/>
              <a:pPr>
                <a:defRPr/>
              </a:pPr>
              <a:t>10/25/2013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ltLang="zh-CN" dirty="0"/>
          </a:p>
        </p:txBody>
      </p:sp>
      <p:sp>
        <p:nvSpPr>
          <p:cNvPr id="6" name="Slide Number Placeholder 5"/>
          <p:cNvSpPr>
            <a:spLocks noGrp="1"/>
          </p:cNvSpPr>
          <p:nvPr>
            <p:ph type="sldNum" sz="quarter" idx="12"/>
          </p:nvPr>
        </p:nvSpPr>
        <p:spPr/>
        <p:txBody>
          <a:bodyPr/>
          <a:lstStyle>
            <a:lvl1pPr>
              <a:defRPr/>
            </a:lvl1pPr>
          </a:lstStyle>
          <a:p>
            <a:pPr>
              <a:defRPr/>
            </a:pPr>
            <a:fld id="{700971D6-7ECC-461E-B5F7-C47B24BE5C52}" type="slidenum">
              <a:rPr lang="en-US" altLang="zh-CN"/>
              <a:pPr>
                <a:defRPr/>
              </a:pPr>
              <a:t>‹#›</a:t>
            </a:fld>
            <a:endParaRPr lang="en-US" altLang="zh-CN" dirty="0"/>
          </a:p>
        </p:txBody>
      </p:sp>
    </p:spTree>
    <p:extLst>
      <p:ext uri="{BB962C8B-B14F-4D97-AF65-F5344CB8AC3E}">
        <p14:creationId xmlns:p14="http://schemas.microsoft.com/office/powerpoint/2010/main" val="2535284947"/>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3_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lvl1pPr>
          </a:lstStyle>
          <a:p>
            <a:pPr>
              <a:defRPr/>
            </a:pPr>
            <a:fld id="{6F85BD6B-B23D-4B4D-B2B0-A754E2864CE8}" type="datetime1">
              <a:rPr lang="en-US"/>
              <a:pPr>
                <a:defRPr/>
              </a:pPr>
              <a:t>10/25/2013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ltLang="zh-CN" dirty="0"/>
          </a:p>
        </p:txBody>
      </p:sp>
      <p:sp>
        <p:nvSpPr>
          <p:cNvPr id="6" name="Slide Number Placeholder 5"/>
          <p:cNvSpPr>
            <a:spLocks noGrp="1"/>
          </p:cNvSpPr>
          <p:nvPr>
            <p:ph type="sldNum" sz="quarter" idx="12"/>
          </p:nvPr>
        </p:nvSpPr>
        <p:spPr/>
        <p:txBody>
          <a:bodyPr/>
          <a:lstStyle>
            <a:lvl1pPr>
              <a:defRPr/>
            </a:lvl1pPr>
          </a:lstStyle>
          <a:p>
            <a:pPr>
              <a:defRPr/>
            </a:pPr>
            <a:fld id="{3F938279-FE00-42F3-B6EC-C576D7AFB98F}" type="slidenum">
              <a:rPr lang="en-US" altLang="zh-CN" smtClean="0"/>
              <a:pPr>
                <a:defRPr/>
              </a:pPr>
              <a:t>‹#›</a:t>
            </a:fld>
            <a:endParaRPr lang="en-US" altLang="zh-CN" dirty="0"/>
          </a:p>
        </p:txBody>
      </p:sp>
    </p:spTree>
    <p:extLst>
      <p:ext uri="{BB962C8B-B14F-4D97-AF65-F5344CB8AC3E}">
        <p14:creationId xmlns:p14="http://schemas.microsoft.com/office/powerpoint/2010/main" val="39691797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4_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lvl1pPr>
          </a:lstStyle>
          <a:p>
            <a:pPr>
              <a:defRPr/>
            </a:pPr>
            <a:fld id="{6F85BD6B-B23D-4B4D-B2B0-A754E2864CE8}" type="datetime1">
              <a:rPr lang="en-US"/>
              <a:pPr>
                <a:defRPr/>
              </a:pPr>
              <a:t>10/25/2013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ltLang="zh-CN" dirty="0"/>
          </a:p>
        </p:txBody>
      </p:sp>
      <p:sp>
        <p:nvSpPr>
          <p:cNvPr id="6" name="Slide Number Placeholder 5"/>
          <p:cNvSpPr>
            <a:spLocks noGrp="1"/>
          </p:cNvSpPr>
          <p:nvPr>
            <p:ph type="sldNum" sz="quarter" idx="12"/>
          </p:nvPr>
        </p:nvSpPr>
        <p:spPr/>
        <p:txBody>
          <a:bodyPr/>
          <a:lstStyle>
            <a:lvl1pPr>
              <a:defRPr/>
            </a:lvl1pPr>
          </a:lstStyle>
          <a:p>
            <a:pPr>
              <a:defRPr/>
            </a:pPr>
            <a:fld id="{3F938279-FE00-42F3-B6EC-C576D7AFB98F}" type="slidenum">
              <a:rPr lang="en-US" altLang="zh-CN" smtClean="0"/>
              <a:pPr>
                <a:defRPr/>
              </a:pPr>
              <a:t>‹#›</a:t>
            </a:fld>
            <a:endParaRPr lang="en-US" altLang="zh-CN" dirty="0"/>
          </a:p>
        </p:txBody>
      </p:sp>
    </p:spTree>
    <p:extLst>
      <p:ext uri="{BB962C8B-B14F-4D97-AF65-F5344CB8AC3E}">
        <p14:creationId xmlns:p14="http://schemas.microsoft.com/office/powerpoint/2010/main" val="35715442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Title 1"/>
          <p:cNvSpPr>
            <a:spLocks noGrp="1"/>
          </p:cNvSpPr>
          <p:nvPr>
            <p:ph type="title"/>
          </p:nvPr>
        </p:nvSpPr>
        <p:spPr>
          <a:xfrm>
            <a:off x="1619672" y="228600"/>
            <a:ext cx="7272808" cy="392088"/>
          </a:xfrm>
        </p:spPr>
        <p:txBody>
          <a:bodyPr/>
          <a:lstStyle>
            <a:lvl1pPr algn="l">
              <a:defRPr sz="1800">
                <a:solidFill>
                  <a:schemeClr val="tx2"/>
                </a:solidFill>
                <a:latin typeface="Century Gothic" pitchFamily="34" charset="0"/>
              </a:defRPr>
            </a:lvl1pPr>
          </a:lstStyle>
          <a:p>
            <a:r>
              <a:rPr lang="en-US" altLang="zh-CN" smtClean="0"/>
              <a:t>Click to edit Master title style</a:t>
            </a:r>
            <a:endParaRPr lang="en-US" dirty="0"/>
          </a:p>
        </p:txBody>
      </p:sp>
      <p:sp>
        <p:nvSpPr>
          <p:cNvPr id="8" name="Content Placeholder 2"/>
          <p:cNvSpPr>
            <a:spLocks noGrp="1"/>
          </p:cNvSpPr>
          <p:nvPr>
            <p:ph idx="1"/>
          </p:nvPr>
        </p:nvSpPr>
        <p:spPr>
          <a:xfrm>
            <a:off x="457200" y="980728"/>
            <a:ext cx="8229600" cy="4935885"/>
          </a:xfrm>
          <a:prstGeom prst="rect">
            <a:avLst/>
          </a:prstGeom>
        </p:spPr>
        <p:txBody>
          <a:bodyPr/>
          <a:lstStyle>
            <a:lvl1pPr>
              <a:buNone/>
              <a:defRPr sz="1200">
                <a:solidFill>
                  <a:schemeClr val="tx2"/>
                </a:solidFill>
                <a:latin typeface="Century Gothic" pitchFamily="34" charset="0"/>
              </a:defRPr>
            </a:lvl1pPr>
            <a:lvl2pPr>
              <a:defRPr sz="1200">
                <a:solidFill>
                  <a:schemeClr val="tx2"/>
                </a:solidFill>
                <a:latin typeface="Century Gothic" pitchFamily="34" charset="0"/>
              </a:defRPr>
            </a:lvl2pPr>
            <a:lvl3pPr>
              <a:defRPr sz="1200">
                <a:solidFill>
                  <a:schemeClr val="tx2"/>
                </a:solidFill>
                <a:latin typeface="Century Gothic" pitchFamily="34" charset="0"/>
              </a:defRPr>
            </a:lvl3pPr>
            <a:lvl4pPr>
              <a:defRPr sz="1200">
                <a:solidFill>
                  <a:schemeClr val="tx2"/>
                </a:solidFill>
                <a:latin typeface="Century Gothic" pitchFamily="34" charset="0"/>
              </a:defRPr>
            </a:lvl4pPr>
            <a:lvl5pPr>
              <a:defRPr sz="1200">
                <a:solidFill>
                  <a:schemeClr val="tx2"/>
                </a:solidFill>
                <a:latin typeface="Century Gothic" pitchFamily="34" charset="0"/>
              </a:defRPr>
            </a:lvl5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4" name="Date Placeholder 3"/>
          <p:cNvSpPr>
            <a:spLocks noGrp="1"/>
          </p:cNvSpPr>
          <p:nvPr>
            <p:ph type="dt" sz="half" idx="10"/>
          </p:nvPr>
        </p:nvSpPr>
        <p:spPr/>
        <p:txBody>
          <a:bodyPr/>
          <a:lstStyle>
            <a:lvl1pPr>
              <a:defRPr/>
            </a:lvl1pPr>
          </a:lstStyle>
          <a:p>
            <a:fld id="{A0054831-3D18-4694-BF89-323CD51AE259}" type="datetime1">
              <a:rPr lang="en-US" smtClean="0"/>
              <a:pPr/>
              <a:t>10/25/2013</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F6911229-1CEB-4A65-97E6-A1CE7BB46F77}" type="datetime1">
              <a:rPr lang="en-US" smtClean="0"/>
              <a:pPr/>
              <a:t>10/25/2013</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4DD34F5F-63C5-44CD-B4B5-7C1F46ED7B18}" type="datetime1">
              <a:rPr lang="en-US" smtClean="0"/>
              <a:pPr/>
              <a:t>10/25/2013</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26D5C305-10AF-4FE4-86D6-83CD5BC20408}" type="datetime1">
              <a:rPr lang="en-US" smtClean="0"/>
              <a:pPr/>
              <a:t>10/25/2013</a:t>
            </a:fld>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B92B0522-80DC-432B-AEA3-DA2D74E50F38}" type="datetime1">
              <a:rPr lang="en-US" smtClean="0"/>
              <a:pPr/>
              <a:t>10/25/2013</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BE29FE33-7157-49E7-AF05-A84566B27224}" type="datetime1">
              <a:rPr lang="en-US" smtClean="0"/>
              <a:pPr/>
              <a:t>10/25/2013</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sz="1400">
                <a:latin typeface="+mj-lt"/>
              </a:defRPr>
            </a:lvl1p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534A2833-3093-4191-9B32-EA5CB3479407}" type="datetime1">
              <a:rPr lang="en-US" smtClean="0"/>
              <a:pPr/>
              <a:t>10/25/2013</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8B757DB0-6369-4C3F-B86A-40EBB5E0C803}" type="datetime1">
              <a:rPr lang="en-US" smtClean="0"/>
              <a:pPr/>
              <a:t>10/25/2013</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4" descr="acsys-footer info A4 landscqpe.png"/>
          <p:cNvPicPr>
            <a:picLocks noChangeAspect="1"/>
          </p:cNvPicPr>
          <p:nvPr/>
        </p:nvPicPr>
        <p:blipFill>
          <a:blip r:embed="rId17" cstate="print"/>
          <a:srcRect/>
          <a:stretch>
            <a:fillRect/>
          </a:stretch>
        </p:blipFill>
        <p:spPr bwMode="auto">
          <a:xfrm>
            <a:off x="0" y="5916613"/>
            <a:ext cx="9144000" cy="941387"/>
          </a:xfrm>
          <a:prstGeom prst="rect">
            <a:avLst/>
          </a:prstGeom>
          <a:noFill/>
          <a:ln w="9525">
            <a:noFill/>
            <a:miter lim="800000"/>
            <a:headEnd/>
            <a:tailEnd/>
          </a:ln>
        </p:spPr>
      </p:pic>
      <p:sp>
        <p:nvSpPr>
          <p:cNvPr id="1027" name="Title Placeholder 1"/>
          <p:cNvSpPr>
            <a:spLocks noGrp="1"/>
          </p:cNvSpPr>
          <p:nvPr>
            <p:ph type="title"/>
          </p:nvPr>
        </p:nvSpPr>
        <p:spPr bwMode="auto">
          <a:xfrm>
            <a:off x="2743200" y="152400"/>
            <a:ext cx="5943600"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zh-CN" smtClean="0"/>
              <a:t>Click to edit Master title style</a:t>
            </a:r>
            <a:endParaRPr lang="en-US" altLang="zh-CN" smtClean="0"/>
          </a:p>
        </p:txBody>
      </p:sp>
      <p:sp>
        <p:nvSpPr>
          <p:cNvPr id="1028"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ltLang="zh-CN"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fld id="{6D44630F-0DF4-417C-9E99-D0B17CAE69DA}" type="datetime1">
              <a:rPr lang="en-US" smtClean="0"/>
              <a:pPr/>
              <a:t>10/25/2013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endParaRPr lang="en-US"/>
          </a:p>
        </p:txBody>
      </p:sp>
      <p:sp>
        <p:nvSpPr>
          <p:cNvPr id="6" name="Slide Number Placeholder 5"/>
          <p:cNvSpPr>
            <a:spLocks noGrp="1"/>
          </p:cNvSpPr>
          <p:nvPr>
            <p:ph type="sldNum" sz="quarter" idx="4"/>
          </p:nvPr>
        </p:nvSpPr>
        <p:spPr>
          <a:xfrm>
            <a:off x="6858000" y="6416675"/>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100">
                <a:solidFill>
                  <a:schemeClr val="bg1"/>
                </a:solidFill>
                <a:latin typeface="微软雅黑" pitchFamily="34" charset="-122"/>
                <a:ea typeface="微软雅黑" pitchFamily="34" charset="-122"/>
              </a:defRPr>
            </a:lvl1pPr>
          </a:lstStyle>
          <a:p>
            <a:fld id="{B6F15528-21DE-4FAA-801E-634DDDAF4B2B}" type="slidenum">
              <a:rPr lang="en-US" smtClean="0"/>
              <a:pPr/>
              <a:t>‹#›</a:t>
            </a:fld>
            <a:endParaRPr lang="en-US" dirty="0"/>
          </a:p>
        </p:txBody>
      </p:sp>
      <p:pic>
        <p:nvPicPr>
          <p:cNvPr id="2050" name="Picture 2" descr="C:\Users\yjing\Desktop\模版\header-A4-landscape.png"/>
          <p:cNvPicPr>
            <a:picLocks noChangeAspect="1" noChangeArrowheads="1"/>
          </p:cNvPicPr>
          <p:nvPr/>
        </p:nvPicPr>
        <p:blipFill>
          <a:blip r:embed="rId18" cstate="email">
            <a:extLst>
              <a:ext uri="{28A0092B-C50C-407E-A947-70E740481C1C}">
                <a14:useLocalDpi xmlns:a14="http://schemas.microsoft.com/office/drawing/2010/main"/>
              </a:ext>
            </a:extLst>
          </a:blip>
          <a:srcRect/>
          <a:stretch>
            <a:fillRect/>
          </a:stretch>
        </p:blipFill>
        <p:spPr bwMode="auto">
          <a:xfrm>
            <a:off x="152400" y="91965"/>
            <a:ext cx="8610600" cy="593835"/>
          </a:xfrm>
          <a:prstGeom prst="rect">
            <a:avLst/>
          </a:prstGeom>
          <a:noFill/>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5" r:id="rId14"/>
    <p:sldLayoutId id="2147483676" r:id="rId15"/>
  </p:sldLayoutIdLst>
  <p:hf hdr="0" ftr="0" dt="0"/>
  <p:txStyles>
    <p:titleStyle>
      <a:lvl1pPr algn="ctr" rtl="0" eaLnBrk="1" fontAlgn="base" hangingPunct="1">
        <a:spcBef>
          <a:spcPct val="0"/>
        </a:spcBef>
        <a:spcAft>
          <a:spcPct val="0"/>
        </a:spcAft>
        <a:defRPr>
          <a:solidFill>
            <a:srgbClr val="002060"/>
          </a:solidFill>
          <a:latin typeface="Arial" pitchFamily="34" charset="0"/>
        </a:defRPr>
      </a:lvl1pPr>
      <a:lvl2pPr algn="ctr" rtl="0" eaLnBrk="1" fontAlgn="base" hangingPunct="1">
        <a:spcBef>
          <a:spcPct val="0"/>
        </a:spcBef>
        <a:spcAft>
          <a:spcPct val="0"/>
        </a:spcAft>
        <a:defRPr>
          <a:solidFill>
            <a:srgbClr val="002060"/>
          </a:solidFill>
          <a:latin typeface="Arial" pitchFamily="34" charset="0"/>
        </a:defRPr>
      </a:lvl2pPr>
      <a:lvl3pPr algn="ctr" rtl="0" eaLnBrk="1" fontAlgn="base" hangingPunct="1">
        <a:spcBef>
          <a:spcPct val="0"/>
        </a:spcBef>
        <a:spcAft>
          <a:spcPct val="0"/>
        </a:spcAft>
        <a:defRPr>
          <a:solidFill>
            <a:srgbClr val="002060"/>
          </a:solidFill>
          <a:latin typeface="Arial" pitchFamily="34" charset="0"/>
        </a:defRPr>
      </a:lvl3pPr>
      <a:lvl4pPr algn="ctr" rtl="0" eaLnBrk="1" fontAlgn="base" hangingPunct="1">
        <a:spcBef>
          <a:spcPct val="0"/>
        </a:spcBef>
        <a:spcAft>
          <a:spcPct val="0"/>
        </a:spcAft>
        <a:defRPr>
          <a:solidFill>
            <a:srgbClr val="002060"/>
          </a:solidFill>
          <a:latin typeface="Arial" pitchFamily="34" charset="0"/>
        </a:defRPr>
      </a:lvl4pPr>
      <a:lvl5pPr algn="ctr" rtl="0" eaLnBrk="1" fontAlgn="base" hangingPunct="1">
        <a:spcBef>
          <a:spcPct val="0"/>
        </a:spcBef>
        <a:spcAft>
          <a:spcPct val="0"/>
        </a:spcAft>
        <a:defRPr>
          <a:solidFill>
            <a:srgbClr val="002060"/>
          </a:solidFill>
          <a:latin typeface="Arial" pitchFamily="34" charset="0"/>
        </a:defRPr>
      </a:lvl5pPr>
      <a:lvl6pPr marL="457200" algn="ctr" rtl="0" eaLnBrk="1" fontAlgn="base" hangingPunct="1">
        <a:spcBef>
          <a:spcPct val="0"/>
        </a:spcBef>
        <a:spcAft>
          <a:spcPct val="0"/>
        </a:spcAft>
        <a:defRPr>
          <a:solidFill>
            <a:srgbClr val="002060"/>
          </a:solidFill>
          <a:latin typeface="Arial" pitchFamily="34" charset="0"/>
        </a:defRPr>
      </a:lvl6pPr>
      <a:lvl7pPr marL="914400" algn="ctr" rtl="0" eaLnBrk="1" fontAlgn="base" hangingPunct="1">
        <a:spcBef>
          <a:spcPct val="0"/>
        </a:spcBef>
        <a:spcAft>
          <a:spcPct val="0"/>
        </a:spcAft>
        <a:defRPr>
          <a:solidFill>
            <a:srgbClr val="002060"/>
          </a:solidFill>
          <a:latin typeface="Arial" pitchFamily="34" charset="0"/>
        </a:defRPr>
      </a:lvl7pPr>
      <a:lvl8pPr marL="1371600" algn="ctr" rtl="0" eaLnBrk="1" fontAlgn="base" hangingPunct="1">
        <a:spcBef>
          <a:spcPct val="0"/>
        </a:spcBef>
        <a:spcAft>
          <a:spcPct val="0"/>
        </a:spcAft>
        <a:defRPr>
          <a:solidFill>
            <a:srgbClr val="002060"/>
          </a:solidFill>
          <a:latin typeface="Arial" pitchFamily="34" charset="0"/>
        </a:defRPr>
      </a:lvl8pPr>
      <a:lvl9pPr marL="1828800" algn="ctr" rtl="0" eaLnBrk="1" fontAlgn="base" hangingPunct="1">
        <a:spcBef>
          <a:spcPct val="0"/>
        </a:spcBef>
        <a:spcAft>
          <a:spcPct val="0"/>
        </a:spcAft>
        <a:defRPr>
          <a:solidFill>
            <a:srgbClr val="002060"/>
          </a:solidFill>
          <a:latin typeface="Arial" pitchFamily="34" charset="0"/>
        </a:defRPr>
      </a:lvl9pPr>
    </p:titleStyle>
    <p:bodyStyle>
      <a:lvl1pPr marL="342900" indent="-342900" algn="l" rtl="0" eaLnBrk="1" fontAlgn="base" hangingPunct="1">
        <a:spcBef>
          <a:spcPct val="20000"/>
        </a:spcBef>
        <a:spcAft>
          <a:spcPct val="0"/>
        </a:spcAft>
        <a:buChar char="•"/>
        <a:defRPr sz="3200">
          <a:solidFill>
            <a:schemeClr val="tx1"/>
          </a:solidFill>
          <a:latin typeface="Arial" pitchFamily="34" charset="0"/>
        </a:defRPr>
      </a:lvl1pPr>
      <a:lvl2pPr marL="742950" indent="-285750" algn="l" rtl="0" eaLnBrk="1" fontAlgn="base" hangingPunct="1">
        <a:spcBef>
          <a:spcPct val="20000"/>
        </a:spcBef>
        <a:spcAft>
          <a:spcPct val="0"/>
        </a:spcAft>
        <a:buChar char="–"/>
        <a:defRPr sz="2800">
          <a:solidFill>
            <a:schemeClr val="tx1"/>
          </a:solidFill>
          <a:latin typeface="Arial" pitchFamily="34" charset="0"/>
        </a:defRPr>
      </a:lvl2pPr>
      <a:lvl3pPr marL="1143000" indent="-228600" algn="l" rtl="0" eaLnBrk="1" fontAlgn="base" hangingPunct="1">
        <a:spcBef>
          <a:spcPct val="20000"/>
        </a:spcBef>
        <a:spcAft>
          <a:spcPct val="0"/>
        </a:spcAft>
        <a:buChar char="•"/>
        <a:defRPr sz="2400">
          <a:solidFill>
            <a:schemeClr val="tx1"/>
          </a:solidFill>
          <a:latin typeface="Arial" pitchFamily="34" charset="0"/>
        </a:defRPr>
      </a:lvl3pPr>
      <a:lvl4pPr marL="1600200" indent="-228600" algn="l" rtl="0" eaLnBrk="1" fontAlgn="base" hangingPunct="1">
        <a:spcBef>
          <a:spcPct val="20000"/>
        </a:spcBef>
        <a:spcAft>
          <a:spcPct val="0"/>
        </a:spcAft>
        <a:buChar char="–"/>
        <a:defRPr sz="2000">
          <a:solidFill>
            <a:schemeClr val="tx1"/>
          </a:solidFill>
          <a:latin typeface="Arial" pitchFamily="34" charset="0"/>
        </a:defRPr>
      </a:lvl4pPr>
      <a:lvl5pPr marL="2057400" indent="-228600" algn="l" rtl="0" eaLnBrk="1" fontAlgn="base" hangingPunct="1">
        <a:spcBef>
          <a:spcPct val="20000"/>
        </a:spcBef>
        <a:spcAft>
          <a:spcPct val="0"/>
        </a:spcAft>
        <a:buChar char="»"/>
        <a:defRPr sz="2000">
          <a:solidFill>
            <a:schemeClr val="tx1"/>
          </a:solidFill>
          <a:latin typeface="Arial" pitchFamily="34" charset="0"/>
        </a:defRPr>
      </a:lvl5pPr>
      <a:lvl6pPr marL="2514600" indent="-228600" algn="l" rtl="0" eaLnBrk="1" fontAlgn="base" hangingPunct="1">
        <a:spcBef>
          <a:spcPct val="20000"/>
        </a:spcBef>
        <a:spcAft>
          <a:spcPct val="0"/>
        </a:spcAft>
        <a:buChar char="»"/>
        <a:defRPr sz="2000">
          <a:solidFill>
            <a:schemeClr val="tx1"/>
          </a:solidFill>
          <a:latin typeface="Arial" pitchFamily="34" charset="0"/>
        </a:defRPr>
      </a:lvl6pPr>
      <a:lvl7pPr marL="2971800" indent="-228600" algn="l" rtl="0" eaLnBrk="1" fontAlgn="base" hangingPunct="1">
        <a:spcBef>
          <a:spcPct val="20000"/>
        </a:spcBef>
        <a:spcAft>
          <a:spcPct val="0"/>
        </a:spcAft>
        <a:buChar char="»"/>
        <a:defRPr sz="2000">
          <a:solidFill>
            <a:schemeClr val="tx1"/>
          </a:solidFill>
          <a:latin typeface="Arial" pitchFamily="34" charset="0"/>
        </a:defRPr>
      </a:lvl7pPr>
      <a:lvl8pPr marL="3429000" indent="-228600" algn="l" rtl="0" eaLnBrk="1" fontAlgn="base" hangingPunct="1">
        <a:spcBef>
          <a:spcPct val="20000"/>
        </a:spcBef>
        <a:spcAft>
          <a:spcPct val="0"/>
        </a:spcAft>
        <a:buChar char="»"/>
        <a:defRPr sz="2000">
          <a:solidFill>
            <a:schemeClr val="tx1"/>
          </a:solidFill>
          <a:latin typeface="Arial" pitchFamily="34" charset="0"/>
        </a:defRPr>
      </a:lvl8pPr>
      <a:lvl9pPr marL="3886200" indent="-228600" algn="l" rtl="0" eaLnBrk="1" fontAlgn="base" hangingPunct="1">
        <a:spcBef>
          <a:spcPct val="20000"/>
        </a:spcBef>
        <a:spcAft>
          <a:spcPct val="0"/>
        </a:spcAft>
        <a:buChar char="»"/>
        <a:defRPr sz="2000">
          <a:solidFill>
            <a:schemeClr val="tx1"/>
          </a:solidFill>
          <a:latin typeface="Arial" pitchFamily="34" charset="0"/>
        </a:defRPr>
      </a:lvl9pPr>
    </p:bodyStyle>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18" Type="http://schemas.microsoft.com/office/2007/relationships/hdphoto" Target="../media/hdphoto1.wdp"/><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png"/><Relationship Id="rId17" Type="http://schemas.openxmlformats.org/officeDocument/2006/relationships/image" Target="../media/image27.png"/><Relationship Id="rId2" Type="http://schemas.openxmlformats.org/officeDocument/2006/relationships/image" Target="../media/image12.png"/><Relationship Id="rId16" Type="http://schemas.openxmlformats.org/officeDocument/2006/relationships/image" Target="../media/image26.png"/><Relationship Id="rId1" Type="http://schemas.openxmlformats.org/officeDocument/2006/relationships/slideLayout" Target="../slideLayouts/slideLayout15.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5" Type="http://schemas.openxmlformats.org/officeDocument/2006/relationships/image" Target="../media/image25.png"/><Relationship Id="rId10" Type="http://schemas.openxmlformats.org/officeDocument/2006/relationships/image" Target="../media/image20.png"/><Relationship Id="rId19" Type="http://schemas.openxmlformats.org/officeDocument/2006/relationships/image" Target="../media/image11.png"/><Relationship Id="rId4" Type="http://schemas.openxmlformats.org/officeDocument/2006/relationships/image" Target="../media/image14.png"/><Relationship Id="rId9" Type="http://schemas.openxmlformats.org/officeDocument/2006/relationships/image" Target="../media/image19.png"/><Relationship Id="rId14" Type="http://schemas.openxmlformats.org/officeDocument/2006/relationships/image" Target="../media/image24.png"/></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11.png"/><Relationship Id="rId3" Type="http://schemas.openxmlformats.org/officeDocument/2006/relationships/image" Target="../media/image29.png"/><Relationship Id="rId7" Type="http://schemas.openxmlformats.org/officeDocument/2006/relationships/image" Target="../media/image33.png"/><Relationship Id="rId12" Type="http://schemas.openxmlformats.org/officeDocument/2006/relationships/image" Target="../media/image38.png"/><Relationship Id="rId2" Type="http://schemas.openxmlformats.org/officeDocument/2006/relationships/image" Target="../media/image28.png"/><Relationship Id="rId1" Type="http://schemas.openxmlformats.org/officeDocument/2006/relationships/slideLayout" Target="../slideLayouts/slideLayout13.xml"/><Relationship Id="rId6" Type="http://schemas.openxmlformats.org/officeDocument/2006/relationships/image" Target="../media/image32.png"/><Relationship Id="rId11" Type="http://schemas.openxmlformats.org/officeDocument/2006/relationships/image" Target="../media/image37.png"/><Relationship Id="rId5" Type="http://schemas.openxmlformats.org/officeDocument/2006/relationships/image" Target="../media/image31.pn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jpg"/></Relationships>
</file>

<file path=ppt/slides/_rels/slide14.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49.png"/><Relationship Id="rId18" Type="http://schemas.openxmlformats.org/officeDocument/2006/relationships/image" Target="../media/image54.png"/><Relationship Id="rId26" Type="http://schemas.openxmlformats.org/officeDocument/2006/relationships/image" Target="../media/image62.png"/><Relationship Id="rId3" Type="http://schemas.openxmlformats.org/officeDocument/2006/relationships/image" Target="../media/image40.png"/><Relationship Id="rId21" Type="http://schemas.openxmlformats.org/officeDocument/2006/relationships/image" Target="../media/image57.png"/><Relationship Id="rId7" Type="http://schemas.openxmlformats.org/officeDocument/2006/relationships/image" Target="../media/image44.png"/><Relationship Id="rId12" Type="http://schemas.openxmlformats.org/officeDocument/2006/relationships/image" Target="../media/image48.png"/><Relationship Id="rId17" Type="http://schemas.openxmlformats.org/officeDocument/2006/relationships/image" Target="../media/image53.png"/><Relationship Id="rId25" Type="http://schemas.openxmlformats.org/officeDocument/2006/relationships/image" Target="../media/image61.png"/><Relationship Id="rId33" Type="http://schemas.openxmlformats.org/officeDocument/2006/relationships/image" Target="../media/image11.png"/><Relationship Id="rId2" Type="http://schemas.openxmlformats.org/officeDocument/2006/relationships/image" Target="../media/image39.png"/><Relationship Id="rId16" Type="http://schemas.openxmlformats.org/officeDocument/2006/relationships/image" Target="../media/image52.png"/><Relationship Id="rId20" Type="http://schemas.openxmlformats.org/officeDocument/2006/relationships/image" Target="../media/image56.png"/><Relationship Id="rId29" Type="http://schemas.openxmlformats.org/officeDocument/2006/relationships/image" Target="../media/image65.png"/><Relationship Id="rId1" Type="http://schemas.openxmlformats.org/officeDocument/2006/relationships/slideLayout" Target="../slideLayouts/slideLayout7.xml"/><Relationship Id="rId6" Type="http://schemas.openxmlformats.org/officeDocument/2006/relationships/image" Target="../media/image43.png"/><Relationship Id="rId11" Type="http://schemas.openxmlformats.org/officeDocument/2006/relationships/image" Target="../media/image31.png"/><Relationship Id="rId24" Type="http://schemas.openxmlformats.org/officeDocument/2006/relationships/image" Target="../media/image60.png"/><Relationship Id="rId32" Type="http://schemas.openxmlformats.org/officeDocument/2006/relationships/image" Target="../media/image67.png"/><Relationship Id="rId5" Type="http://schemas.openxmlformats.org/officeDocument/2006/relationships/image" Target="../media/image42.png"/><Relationship Id="rId15" Type="http://schemas.openxmlformats.org/officeDocument/2006/relationships/image" Target="../media/image51.png"/><Relationship Id="rId23" Type="http://schemas.openxmlformats.org/officeDocument/2006/relationships/image" Target="../media/image59.png"/><Relationship Id="rId28" Type="http://schemas.openxmlformats.org/officeDocument/2006/relationships/image" Target="../media/image64.png"/><Relationship Id="rId10" Type="http://schemas.openxmlformats.org/officeDocument/2006/relationships/image" Target="../media/image47.png"/><Relationship Id="rId19" Type="http://schemas.openxmlformats.org/officeDocument/2006/relationships/image" Target="../media/image55.png"/><Relationship Id="rId31" Type="http://schemas.openxmlformats.org/officeDocument/2006/relationships/image" Target="../media/image32.png"/><Relationship Id="rId4" Type="http://schemas.openxmlformats.org/officeDocument/2006/relationships/image" Target="../media/image41.png"/><Relationship Id="rId9" Type="http://schemas.openxmlformats.org/officeDocument/2006/relationships/image" Target="../media/image46.png"/><Relationship Id="rId14" Type="http://schemas.openxmlformats.org/officeDocument/2006/relationships/image" Target="../media/image50.png"/><Relationship Id="rId22" Type="http://schemas.openxmlformats.org/officeDocument/2006/relationships/image" Target="../media/image58.png"/><Relationship Id="rId27" Type="http://schemas.openxmlformats.org/officeDocument/2006/relationships/image" Target="../media/image63.png"/><Relationship Id="rId30" Type="http://schemas.openxmlformats.org/officeDocument/2006/relationships/image" Target="../media/image66.png"/></Relationships>
</file>

<file path=ppt/slides/_rels/slide15.xml.rels><?xml version="1.0" encoding="UTF-8" standalone="yes"?>
<Relationships xmlns="http://schemas.openxmlformats.org/package/2006/relationships"><Relationship Id="rId8" Type="http://schemas.openxmlformats.org/officeDocument/2006/relationships/image" Target="../media/image73.png"/><Relationship Id="rId13" Type="http://schemas.openxmlformats.org/officeDocument/2006/relationships/image" Target="../media/image78.png"/><Relationship Id="rId3" Type="http://schemas.openxmlformats.org/officeDocument/2006/relationships/image" Target="../media/image68.png"/><Relationship Id="rId7" Type="http://schemas.openxmlformats.org/officeDocument/2006/relationships/image" Target="../media/image72.png"/><Relationship Id="rId12" Type="http://schemas.openxmlformats.org/officeDocument/2006/relationships/image" Target="../media/image77.png"/><Relationship Id="rId2" Type="http://schemas.openxmlformats.org/officeDocument/2006/relationships/notesSlide" Target="../notesSlides/notesSlide2.xml"/><Relationship Id="rId16" Type="http://schemas.openxmlformats.org/officeDocument/2006/relationships/image" Target="../media/image11.png"/><Relationship Id="rId1" Type="http://schemas.openxmlformats.org/officeDocument/2006/relationships/slideLayout" Target="../slideLayouts/slideLayout13.xml"/><Relationship Id="rId6" Type="http://schemas.openxmlformats.org/officeDocument/2006/relationships/image" Target="../media/image71.png"/><Relationship Id="rId11" Type="http://schemas.openxmlformats.org/officeDocument/2006/relationships/image" Target="../media/image76.png"/><Relationship Id="rId5" Type="http://schemas.openxmlformats.org/officeDocument/2006/relationships/image" Target="../media/image70.png"/><Relationship Id="rId15" Type="http://schemas.openxmlformats.org/officeDocument/2006/relationships/image" Target="../media/image80.png"/><Relationship Id="rId10" Type="http://schemas.openxmlformats.org/officeDocument/2006/relationships/image" Target="../media/image75.png"/><Relationship Id="rId4" Type="http://schemas.openxmlformats.org/officeDocument/2006/relationships/image" Target="../media/image69.png"/><Relationship Id="rId9" Type="http://schemas.openxmlformats.org/officeDocument/2006/relationships/image" Target="../media/image74.png"/><Relationship Id="rId14" Type="http://schemas.openxmlformats.org/officeDocument/2006/relationships/image" Target="../media/image79.png"/></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8" Type="http://schemas.openxmlformats.org/officeDocument/2006/relationships/image" Target="../media/image86.png"/><Relationship Id="rId13" Type="http://schemas.openxmlformats.org/officeDocument/2006/relationships/image" Target="../media/image91.png"/><Relationship Id="rId3" Type="http://schemas.openxmlformats.org/officeDocument/2006/relationships/image" Target="../media/image81.png"/><Relationship Id="rId7" Type="http://schemas.openxmlformats.org/officeDocument/2006/relationships/image" Target="../media/image85.jpeg"/><Relationship Id="rId12" Type="http://schemas.openxmlformats.org/officeDocument/2006/relationships/image" Target="../media/image90.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84.png"/><Relationship Id="rId11" Type="http://schemas.openxmlformats.org/officeDocument/2006/relationships/image" Target="../media/image89.png"/><Relationship Id="rId5" Type="http://schemas.openxmlformats.org/officeDocument/2006/relationships/image" Target="../media/image83.jpeg"/><Relationship Id="rId10" Type="http://schemas.openxmlformats.org/officeDocument/2006/relationships/image" Target="../media/image88.png"/><Relationship Id="rId4" Type="http://schemas.openxmlformats.org/officeDocument/2006/relationships/image" Target="../media/image82.jpeg"/><Relationship Id="rId9" Type="http://schemas.openxmlformats.org/officeDocument/2006/relationships/image" Target="../media/image87.png"/></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Picture 8" descr="http://t2.gstatic.com/images?q=tbn:ANd9GcSKE5qoeU4MdnxjGwYIbWj9MPDiHSWHThYdJVH2wiKOIPRD0MKts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6346" y="4448175"/>
            <a:ext cx="1493987" cy="113938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5200" y="2705100"/>
            <a:ext cx="2077509"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9600" y="5239657"/>
            <a:ext cx="28575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8" name="Picture 17"/>
          <p:cNvPicPr>
            <a:picLocks noChangeAspect="1" noChangeArrowheads="1"/>
          </p:cNvPicPr>
          <p:nvPr/>
        </p:nvPicPr>
        <p:blipFill>
          <a:blip r:embed="rId6" cstate="email">
            <a:extLst>
              <a:ext uri="{28A0092B-C50C-407E-A947-70E740481C1C}">
                <a14:useLocalDpi xmlns:a14="http://schemas.microsoft.com/office/drawing/2010/main"/>
              </a:ext>
            </a:extLst>
          </a:blip>
          <a:stretch>
            <a:fillRect/>
          </a:stretch>
        </p:blipFill>
        <p:spPr bwMode="auto">
          <a:xfrm>
            <a:off x="5638800" y="305648"/>
            <a:ext cx="3505200" cy="1347678"/>
          </a:xfrm>
          <a:prstGeom prst="rect">
            <a:avLst/>
          </a:prstGeom>
          <a:noFill/>
          <a:ln w="9525" algn="ctr">
            <a:noFill/>
            <a:miter lim="800000"/>
            <a:headEnd/>
            <a:tailEnd/>
          </a:ln>
        </p:spPr>
      </p:pic>
      <p:sp>
        <p:nvSpPr>
          <p:cNvPr id="11" name="TextBox 9"/>
          <p:cNvSpPr txBox="1">
            <a:spLocks noChangeArrowheads="1"/>
          </p:cNvSpPr>
          <p:nvPr/>
        </p:nvSpPr>
        <p:spPr bwMode="auto">
          <a:xfrm>
            <a:off x="3505200" y="1588729"/>
            <a:ext cx="539115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r>
              <a:rPr lang="en-US" altLang="zh-CN" sz="3200" b="1" dirty="0" smtClean="0">
                <a:solidFill>
                  <a:srgbClr val="000099"/>
                </a:solidFill>
                <a:latin typeface="+mn-lt"/>
                <a:cs typeface="Arial" charset="0"/>
              </a:rPr>
              <a:t>Africa and the Security Market Opportunity</a:t>
            </a:r>
            <a:endParaRPr lang="zh-CN" altLang="en-US" sz="3200" b="1" dirty="0">
              <a:solidFill>
                <a:srgbClr val="000099"/>
              </a:solidFill>
              <a:latin typeface="+mn-lt"/>
              <a:cs typeface="Arial" charset="0"/>
            </a:endParaRPr>
          </a:p>
        </p:txBody>
      </p:sp>
      <p:sp>
        <p:nvSpPr>
          <p:cNvPr id="7" name="TextBox 6"/>
          <p:cNvSpPr txBox="1">
            <a:spLocks noChangeArrowheads="1"/>
          </p:cNvSpPr>
          <p:nvPr/>
        </p:nvSpPr>
        <p:spPr bwMode="auto">
          <a:xfrm>
            <a:off x="66328" y="6532080"/>
            <a:ext cx="244827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lang="en-US" altLang="zh-CN" sz="1400" dirty="0">
                <a:solidFill>
                  <a:srgbClr val="000099"/>
                </a:solidFill>
                <a:latin typeface="+mj-lt"/>
              </a:rPr>
              <a:t>Access Control System Limited</a:t>
            </a:r>
          </a:p>
        </p:txBody>
      </p:sp>
      <p:pic>
        <p:nvPicPr>
          <p:cNvPr id="2057" name="Picture 13"/>
          <p:cNvPicPr>
            <a:picLocks noChangeAspect="1" noChangeArrowheads="1"/>
          </p:cNvPicPr>
          <p:nvPr/>
        </p:nvPicPr>
        <p:blipFill>
          <a:blip r:embed="rId7" cstate="email">
            <a:extLst>
              <a:ext uri="{28A0092B-C50C-407E-A947-70E740481C1C}">
                <a14:useLocalDpi xmlns:a14="http://schemas.microsoft.com/office/drawing/2010/main"/>
              </a:ext>
            </a:extLst>
          </a:blip>
          <a:stretch>
            <a:fillRect/>
          </a:stretch>
        </p:blipFill>
        <p:spPr bwMode="auto">
          <a:xfrm>
            <a:off x="0" y="2481"/>
            <a:ext cx="5043488" cy="6880025"/>
          </a:xfrm>
          <a:prstGeom prst="rect">
            <a:avLst/>
          </a:prstGeom>
          <a:noFill/>
          <a:ln w="9525">
            <a:noFill/>
            <a:miter lim="800000"/>
            <a:headEnd/>
            <a:tailEnd/>
          </a:ln>
        </p:spPr>
      </p:pic>
      <p:sp>
        <p:nvSpPr>
          <p:cNvPr id="2" name="AutoShape 4" descr="data:image/jpeg;base64,/9j/4AAQSkZJRgABAQAAAQABAAD/2wCEAAkGBxQTEhQUEhQVFBUVFBQUFBQUFBgUFBUVFBQWFhQUFRQYHCggGBwlHBQUITEhJSkrLi4uFx8zODMsNygtLisBCgoKDg0OFA8QGywcHBwsLCwsLCwsLCwsLCwsLCwsLCwsLCwsLCwsLCwsLCwsLCwsLCwsLCwsLCwsLCwsLDcsLP/AABEIAMIBAwMBIgACEQEDEQH/xAAcAAACAwEBAQEAAAAAAAAAAAABAgADBAUGBwj/xABHEAABAwEEBQcIBwYGAwEAAAABAAIRAwQSIVEFMUFhkQYTInGBodEHFCMyUrHB8EJigpKTsuEVM0RTcvFDVHOiwtJjg8MW/8QAFwEBAQEBAAAAAAAAAAAAAAAAAAECA//EAB4RAQEBAAMAAwEBAAAAAAAAAAABEQISITFBUWEi/9oADAMBAAIRAxEAPwD6XzRSVnQ37TfzBWteqrcYaMPpBa1MKW4p6WtJeVt5bYXtdKz2t+oZJwSCrHUwVJ5dW+xiYwnAK5rYHWld0dXFR9o2BbttZkkaGNgyVeHrIKoVTq6xmtbje+qqTUWN1ZJzqs4peTom1iEr7XksIqo84r1h2WOqSoxIFoo0kqRdZ2YrUTHwSNbCYuWNbZSEqvKreF1lcrFcoSiQgtMnpuxRJxSIys1qLqa1OpSFiY9aHVcAsct1vjguoDNUlsJg9PzwmCm2GSqUb2BC1hg3JXMB2Qp3h0rAaplXOrEidiNezLM5mSeU9i0W1RZ+bRV6w2s1FyluPqD649xVbFXaz0qeE9LHHVgcd+Xapi60hi0UTCpa5MHJSNuCVwCobUVhestCWghUuogYq0PUqCRgkpYoa0JX0skzHQrZatbjOMdxS4rajIKQrbmrhEJi1FrEGihSlaqYhZ2OhaadSVzuusxaKgUNTBZyjKvVOyFKUUCtsUpSwnSOKusgjKrc9NSxSrDBWubEJ+ZVbcFjWsWCntVD3bpV99C8FNaxlFUhXttx2pHtlVc2rkqbY3U6yL2T1LNTbCtc/CFjPxrf0/ND5KiolRMpscyFntJN6n/V4K+yVg5jS3UWgjqIkKu1euzDb8QtamNLUxakCcIgAwo6ogUpVDtrK9lZY4TBqWQlq2o/Ewi1K1ivaMFNXFdQ4pFdcBSGmrLGbxpEQjCgC0mHYrmlVtCsCimRUATc2VNXCqJmsTPJHUmmKoVVSktJIKqcElS8Wfm1fRMKBqMK2kmLWvSuCACKy0mpI95TKOKgSiTiiGZ4I08EznpaYgbklcma5RxlTVwiia6orsTK4uih6Gl/p0/yhWVyLzZ2eKyaNPoqf+mz8oUqn0g6h+cJi66QEoFIwp5Q+QQhElEOV1MCEwUlEJphgmvJUVNXDFybnFTeSkphrYoAFn5xWNqKZV2LixS6lLkLyTS4tvJr6oDkxKCwvRvjUqbygcmJqyBsRISXlHFFUW6pUA9E1pM4hxIEZyFbZnuLRfAB3GR7kZwVdF0tb/SPcgvUBQUQNKR5RlVkpCiEEpKVVldKIVYKsClaiSogopo87o1/oaZ/8bPyhI6qHVBdcD0RqIP0wcV8q/bNe6W86+6Rdu3sLuUbFTZNK1KMim9zZMnGRrGOPUOCpj7WHIyvkVPljaKZDn1pb9YAgzsMAEDtXuNE8rKdSG1RzT9RverPX9HtRMemvKXl4Tyk6WtNBtKpQqOp0iXNe5rQenhdvEgwImP7LxVHllaz/FOwBMQ2RdEk+rqhbzzWbX3MFKHiYkTlOPBfCn8ubZstbj1Bnd0UtDlRaS+95yQ90NJ6LXkZSBKdcm6u23Mr74jeXwGtyqtX+bq7dVVwVQ5RWk67VV7azvFOvm6lt/H6DlFfnq06ZrgkecVMNhquntkqqnpmt/Pf+IfFWcdm6W2XLK/RQanaF+eamlawA9O/VP7x2OOzcqxpav8Azn/fPipOO/Zbn0/RwKi/Or9KVo/fO1H6Z7s1UNMVv5r/ALx8UnDfsvPPp+kIQhfnc6UrR++d+I7VxUpacr/z6jftv/7BJx37O38fodSV+eW8qLWNVpqfi1fFXs5ZW0arS49b3H3hOq7/AB9/Dk15fBWcvLcP4iewH3tW6y8vbeQfTNMGP3dN3fdUsxZ6+2EpLKegz+lvuC+Qjyg21oxdSd/6x/xhW2XymWloDTTouAAHq1GnARrvR3Ll34/rfTl+Pr0qFy+XU/Kq/wClZmnqqub72FXs8rNL6dmqD+mo13vAWuP+rk9Tl/n5fSC5IV4JvlVsp10rQPs0z/8ARaG+U2xHWKw66Y+Dlvpy/GO/F7MlQFeQb5R7Cdb6g66TvgvWUqgcAQZBAIOYIkFSyz5Jl+FwTAqsFGVmtRZKCS8oor89EykLcfnclouloO4Jn2gNEuwEfAlaVj0xT9HA9ofFe45YuizFzcHBzYdAJAJxAOS8Rb336YuyMRu2FJ5w67cvEtIBIJlXPGb8vv1CC0A4jHDZrR83Z7DfujwXmncohQslN7zeqOYSGmRfIcJF4DX0gV8e5Q2x1e0VKj5lzy4NLi67Oxs6hu2LI+58prOzzSv0G+ofojMblVyTs7HWSzEsYZs1AmWg62Tkvjtn5RV22dtHnXhgBF2QQQXuOMidoHYvpvk20maliF7/AAjzI/opgFs9QcB2Kj1fmFH+VT/Db4LP+wbL/lqH4TPBcLyhaaqWaytdSdcc6qxl4RIaWucYB/pjtWPycaVq1WVn1qzqgBY1oe6SCA4uInOW8EHa0/oOzNs1Uts9EENwIpMBGI1GFXyY0HZnUCXWei48/axJpMJhtrrNaNWoAADcAuf5RtNOpWT0ZHpKjWEggwBLj+WO1eZ5NWy12ik4UrVzQY97sTdJdWc1x1DHp1HHtKD6YeTlkP8ADUPwm+CX/wDL2L/K0fwwvMcuOVVWixrKXRL6XOc4DJBj1QIjfO5U+TflBXrvfz1YPYGeq8tvh0tgiAMILu5RfXetnJqx8/Qb5tRultYkXBBgMjDrJVOi+S9jdXtgdZqRDK1NrBdwaDZaDyB2uJ7V43TlttNnN7zp1R5pFzIcS5gqCTdxw1NE7lZyG5Wmm+tUtNYljg0vkhz3VYpMY4dTAQdQwGSptfQHcjbAf4WlwPis9LkHYBemzsdLpEyLggC4IOIkEyccV4PT3LGtVe51G0FtMGrcFIluDS0NvRrJvTMxguhyW01a3BzmWtlUNpve6nXdPSbTN0F0dEXnMnEYAqG139Hch7C8VZs7ZFaqxpvP6IaYb9LYs2iuQlidUtDKlK/zb6TQQ+ozXZ6bnGGvwlziY3ryWlOWFspTcq0236lUvbSuvbLiSSx56Ua4K3cluUtenSrOpNFrqOfRLw+uGvaHUG9LpmXQ7ofZ4VNerr+Tewm7cplkOBd6Sq683GWiX9EnDHcsmkvJ7YWuoBtN4v1gx3pqh6PNVXQJdhiwLz2kuX1tpvYA+gQ5sn0cxBxbN7KOKW0+UqrVqUWihTaWVmua4uc5suY+n0sBhFQnDJXKa9QPJhYr5PpLl0QwVHSHAuvEvnEEFuGEQcTOHK5N+T+y2iyio41mvNSu28yphDK9Rjei4EamhcvSHlMtYc5lyjA+mwOncRLoOOanI7llaKVBzRTY5gqOumo4s6VR5cWggYmX45SpZV16Sy+S6zNpjnKtd74lzg8MbMY3W3cGzOsk715i0cjbI2hZKz7W6mKzKZqzD4Lqd55ZGODnNwMwJXG5UcurXasLxoU4umnSe4B0677sC7q1LzzbNdaSCYIDjAA19u9Mw3XTsNmsz7999Vl0saDfYQS6oGk+rJ6MmANmJz+j0PJdZTiLTaHN2FrqUHtuFfHnGCNc6/BfWjpK0WawsFK659RrbjafSNMOkyKZxbgdeOrFNsR6Sy8hrBT1UA7fUe9874c6O5du1W6lRpufUcGMpgXjsaDAbIGO0LwfI3lZVqNq88/nBTbOF3nMzEYnCYEbNa8Hp3SlpFa084XgVi1r2uEXmsuupSNjoDThHrHYVLbVkfWqnlD0eP8AHJ6qNU/8FmqeU6wjUaruqlH5iF8Tvq+23ARcMiMcZWfW+sfTrV5UqZcbjKgbhF6kwnUJk87nKC+Z0q9IAXmOJ2kOgcFFdq5GjRljqGneDhDhhMy2CRh2q+pZBEPq6jqgHZ88VdQsrmtDQYA45rQ2ytHrD/sfBGHOp2QRAvEb4EYnVhqx7ktTR8k9IDAYzPuj5K6p6sMlLm5NNYLTTc8ND6gdcF1uyG67oGoBZ6mjC9xN9okZwBG+V17iICaOEzQ5GtzD1OJ+C6FifXpM5ulWuNkkgOLRJ2mNa3tahVdsRezm2uxGoZe6neJlzoJLjvK6OhatazNcKNZrQ6JbrBOqYO3ekUlE1kq2So5gpGr6Ns3WdK6ATOAJhLZtHOZN2qWg3SQ280OLDLCbpEwcRkcVvvn5KIccvepi7VdqpPqfvKrnG7cBc0uN0CIkyVkoaLLTLXwRtDXDvldCDke9HHL3oS2MVOwEY3ziC09EzBEEYn4Kr9kNGpzh1tPwXUE5HgmE5HgkmG1yhovD1j913ulMNEM+tMbBA4LqQcu5THLuTPs7Vyv2Xm5x+zip+yBPrHObowXVg/MKXD8wni9+TjnRP1v9mPvUOh8nGd4gdxldi4d3EKFh+SPFVLytcN+iCR6w6oOMb5wCLNFP1XgOokwdmBXZLDu4hQDeEXvfXDGgXTN8HcR+qlbRlQAQbw1QDdgduxd09YSmM/f4Ksy44DNFPOsXdWLnB23UIVwsFSn02OuuEkFhcHYiDBAnVPFdafre/wAFJ+t7/BRbduvPmm8uLiKhcSSXGSZOskwtlp0fVf6zi465c4uM4TidwHBdMke0hh7Xcki8ueuAdEVQdUjOR7kp0ZUn1T14eK9CYz7kcMzw/VVnXmzo2r7J7vFRekkZnh+qihpucu+ricycB1D4pDVO7gPBVKILBUPyAhzpz7gq7yEoLecOfcEOcOaramAQOKhzTh+9Z3g70rZUGhzzmeKl85niqkYQWioc+9TnDn3qqFIQXh4zTX96zhMCgvBRvfMKkFWNqZ4Ih5KihciHKgYb0MN6cOCl8KKSVLyeQogW8mvbkD1ITuQNIySljUCgXbkANAZnil823o3lLyBDQO5IaZV4KiaMx7VAVphAgZK6M871FddGSimjOXIByhCC0DeUBSuKUEZoHD8U7HY61QSNivbq1qC1AtRD96hcoEvKX1C5SCgMlHFAUzkeCIpOydwKAYqSdycUXeyeB8ERZnn6DuBTAk7wmU81d7JSmkdRw6zHvTAzcNR8E09nuUFldu+83xR82zu9r2oBO8JhURbQ+swfaCYUxte0dsj3KoXnEb6t5ge2OwE/BHmRmeym4/BMFN7qRvK4WYfX+4R7yj5qPZqf7R8Uw1nKkfMrT5r9V3a5oQ5hu1o7ag+ATDWUqQtXNMyp/f8AAIw36nFxTBjhCPmFsNRubfuuPxQ51uY/C8SmDLG9Raufb/am1TzgfW7AwfBMGWVFp85Gb+LfBFTDWK8M6PApb4zo9d0rniEwIWh0Q5vtUvuFW03DOn+GuW0q6pUwjPXuCGBajLg4QeoXRhthNZ6hkhxhpBxug9w1KoY/3TQpo0WWrEguIGwwD79S1ectj13djWrnQgXb00xu88Ht1OwN8VDah7VXiAucR8hS6mrjo+cjOoftoG1Nyf8AiHwWEIgb0MbDaG+y78Qoect9ji8lZO1CE0anV2n/AAxxPilFpH8tnA+KpBUTTDNqxqA4SO9W+eHJn3G+CphBNGpttdm3saPBEW5/tHuCyJ2hTRo88f7R4oi1E/SdxKpuFEMQWuqHaTxKEpDTOzHcdX6ISOpUWSM1L/UquHBTt7lBdKkqtrutOO1UFCVIQ7VBC1QHepI3JTGaBpUSyM1ERyQ7erGQqGBWBVV14DHJVFxcetK9l7VqC0UqIHigDAcwFaOtANTEdSgl/ekLscSo2dyjpQC9kihinEoAFE0ooK4RBUJ3oBBYCgkhNCAppSXUQgZHtSyiCgtbUVoIzJWVS8Qg1Xwo6MpVTKhVwcdyCog7OH6pTUI3ditPWOChI1HHsQUPrnNQPJz4pqlHI9m3iqeb61RY75xSESiKfzKhpHL3IC2BtUlqUUjuQ5s596CwOGRUUDSooOc0FHdxQc/BNTb+qosbgrQ4/JVQChUFgx/urGQqQEwCC12GXBVkzt7lKjVWwIHHWmgZ+5LCEIGIGagAQgb0QEAgImEQFCEAncoCoEUDByl5LCglAVAEocU2KA8VAgFCgITCUoUIQWh6N4bO9VAIEILL52oFpOJlImaEC3iNf6pm6tcpXBVuHYcwqNCQneqW1M8erwVzQDiECzvPFRPA+QFEHO2hWIqJQs6+xWjUEFEDgIs1qKKA1tSqCiiB2JwoogRu3rKdRRBEoKKiKnig3b85KKIhwooogCMoKIINSJQUQMFCoogVFqCiAuTFRRBCUm0dSiiCuprRb6w36+CiiovlFRRUf//Z"/>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 name="Rectangle 2"/>
          <p:cNvSpPr/>
          <p:nvPr/>
        </p:nvSpPr>
        <p:spPr>
          <a:xfrm>
            <a:off x="6477000" y="2569845"/>
            <a:ext cx="2610909" cy="1352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7" name="Straight Connector 16"/>
          <p:cNvCxnSpPr/>
          <p:nvPr/>
        </p:nvCxnSpPr>
        <p:spPr>
          <a:xfrm>
            <a:off x="9111095" y="2705100"/>
            <a:ext cx="0" cy="415290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5013953" y="6839857"/>
            <a:ext cx="4097142" cy="5142"/>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flipV="1">
            <a:off x="3505200" y="2705100"/>
            <a:ext cx="1538288" cy="4139899"/>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77100" y="5239658"/>
            <a:ext cx="1810809"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1" name="Picture 1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582709" y="2705100"/>
            <a:ext cx="1847850" cy="25345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0" name="Picture 1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908800" y="2696633"/>
            <a:ext cx="2204509" cy="2547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9" name="Straight Connector 38"/>
          <p:cNvCxnSpPr/>
          <p:nvPr/>
        </p:nvCxnSpPr>
        <p:spPr>
          <a:xfrm flipH="1">
            <a:off x="3505200" y="2710242"/>
            <a:ext cx="5608109"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4419600" y="5229981"/>
            <a:ext cx="472440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5582709" y="2710242"/>
            <a:ext cx="0" cy="2519739"/>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908800" y="2724611"/>
            <a:ext cx="0" cy="2519739"/>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4136346" y="4448175"/>
            <a:ext cx="1446363"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3F938279-FE00-42F3-B6EC-C576D7AFB98F}" type="slidenum">
              <a:rPr lang="en-US" altLang="zh-CN" smtClean="0"/>
              <a:pPr>
                <a:defRPr/>
              </a:pPr>
              <a:t>10</a:t>
            </a:fld>
            <a:endParaRPr lang="en-US" altLang="zh-CN" dirty="0"/>
          </a:p>
        </p:txBody>
      </p:sp>
      <p:sp>
        <p:nvSpPr>
          <p:cNvPr id="3" name="TextBox 2"/>
          <p:cNvSpPr txBox="1"/>
          <p:nvPr/>
        </p:nvSpPr>
        <p:spPr>
          <a:xfrm>
            <a:off x="152400" y="762000"/>
            <a:ext cx="8763000" cy="6247864"/>
          </a:xfrm>
          <a:prstGeom prst="rect">
            <a:avLst/>
          </a:prstGeom>
          <a:noFill/>
        </p:spPr>
        <p:txBody>
          <a:bodyPr wrap="square" rtlCol="0">
            <a:spAutoFit/>
          </a:bodyPr>
          <a:lstStyle/>
          <a:p>
            <a:pPr marL="285750" indent="-285750">
              <a:buFontTx/>
              <a:buChar char="-"/>
            </a:pPr>
            <a:r>
              <a:rPr lang="en-US" sz="1400" dirty="0" err="1" smtClean="0">
                <a:solidFill>
                  <a:srgbClr val="000099"/>
                </a:solidFill>
              </a:rPr>
              <a:t>Acsys</a:t>
            </a:r>
            <a:r>
              <a:rPr lang="en-US" sz="1400" dirty="0" smtClean="0">
                <a:solidFill>
                  <a:srgbClr val="000099"/>
                </a:solidFill>
              </a:rPr>
              <a:t> has been present in Africa since 2007 </a:t>
            </a:r>
          </a:p>
          <a:p>
            <a:pPr marL="285750" indent="-285750">
              <a:buFontTx/>
              <a:buChar char="-"/>
            </a:pPr>
            <a:r>
              <a:rPr lang="en-US" sz="1400" dirty="0" smtClean="0">
                <a:solidFill>
                  <a:srgbClr val="000099"/>
                </a:solidFill>
              </a:rPr>
              <a:t>We were the first mechatronic lock manufacturer to show interest in Africa, when most companies were focusing on higher growth markets, this gave us a very important marketing advantage and a first-mover opportunity</a:t>
            </a:r>
          </a:p>
          <a:p>
            <a:pPr marL="285750" indent="-285750">
              <a:buFontTx/>
              <a:buChar char="-"/>
            </a:pPr>
            <a:r>
              <a:rPr lang="en-US" sz="1400" dirty="0" smtClean="0">
                <a:solidFill>
                  <a:srgbClr val="000099"/>
                </a:solidFill>
              </a:rPr>
              <a:t>Africa is like many other continents a ‘follower-market’ meaning that buyers will only buy products from you if you can demonstrate that these products have been installed and work in the Africa environment (the “seeing is believing” concept as mentioned before)</a:t>
            </a:r>
          </a:p>
          <a:p>
            <a:pPr marL="285750" indent="-285750">
              <a:buFontTx/>
              <a:buChar char="-"/>
            </a:pPr>
            <a:r>
              <a:rPr lang="en-US" sz="1400" dirty="0" smtClean="0">
                <a:solidFill>
                  <a:srgbClr val="000099"/>
                </a:solidFill>
              </a:rPr>
              <a:t>Our approach in the African market has been as follows :</a:t>
            </a:r>
          </a:p>
          <a:p>
            <a:pPr marL="742950" lvl="1" indent="-285750">
              <a:buFontTx/>
              <a:buChar char="-"/>
            </a:pPr>
            <a:r>
              <a:rPr lang="en-US" sz="1400" dirty="0" smtClean="0">
                <a:solidFill>
                  <a:srgbClr val="000099"/>
                </a:solidFill>
              </a:rPr>
              <a:t>Split the continent in high-revenue and low-revenue potential and focus entirely on high-revenue areas</a:t>
            </a:r>
          </a:p>
          <a:p>
            <a:pPr marL="742950" lvl="1" indent="-285750">
              <a:buFontTx/>
              <a:buChar char="-"/>
            </a:pPr>
            <a:r>
              <a:rPr lang="en-US" sz="1400" dirty="0" smtClean="0">
                <a:solidFill>
                  <a:srgbClr val="000099"/>
                </a:solidFill>
              </a:rPr>
              <a:t>Adopt a two-tier business model :</a:t>
            </a:r>
          </a:p>
          <a:p>
            <a:pPr marL="1200150" lvl="2" indent="-285750">
              <a:buFontTx/>
              <a:buChar char="-"/>
            </a:pPr>
            <a:r>
              <a:rPr lang="en-US" sz="1400" dirty="0" smtClean="0">
                <a:solidFill>
                  <a:srgbClr val="000099"/>
                </a:solidFill>
              </a:rPr>
              <a:t>Direct sales to large customers (mainly Telecom/Energy and Government) where we can control the sales cycle and deliverables</a:t>
            </a:r>
          </a:p>
          <a:p>
            <a:pPr marL="1200150" lvl="2" indent="-285750">
              <a:buFontTx/>
              <a:buChar char="-"/>
            </a:pPr>
            <a:r>
              <a:rPr lang="en-US" sz="1400" dirty="0" smtClean="0">
                <a:solidFill>
                  <a:srgbClr val="000099"/>
                </a:solidFill>
              </a:rPr>
              <a:t>Indirect sales through local distributors/integrators, used more for  general brand promotion</a:t>
            </a:r>
          </a:p>
          <a:p>
            <a:pPr marL="742950" lvl="1" indent="-285750">
              <a:buFontTx/>
              <a:buChar char="-"/>
            </a:pPr>
            <a:r>
              <a:rPr lang="en-US" sz="1400" dirty="0" smtClean="0">
                <a:solidFill>
                  <a:srgbClr val="000099"/>
                </a:solidFill>
              </a:rPr>
              <a:t>Focus on getting a FIRST successful reference on the ground from a prominent customer, even giving special discounts and/or payment terms to get that reference</a:t>
            </a:r>
          </a:p>
          <a:p>
            <a:pPr marL="742950" lvl="1" indent="-285750">
              <a:buFontTx/>
              <a:buChar char="-"/>
            </a:pPr>
            <a:r>
              <a:rPr lang="en-US" sz="1400" dirty="0" smtClean="0">
                <a:solidFill>
                  <a:srgbClr val="000099"/>
                </a:solidFill>
              </a:rPr>
              <a:t>Use ‘sales momentum leverage’ to get second and more orders based on the first reference</a:t>
            </a:r>
            <a:endParaRPr lang="en-US" sz="1400" dirty="0">
              <a:solidFill>
                <a:srgbClr val="000099"/>
              </a:solidFill>
            </a:endParaRPr>
          </a:p>
          <a:p>
            <a:pPr marL="742950" lvl="1" indent="-285750">
              <a:buFontTx/>
              <a:buChar char="-"/>
            </a:pPr>
            <a:r>
              <a:rPr lang="en-US" sz="1400" dirty="0" smtClean="0">
                <a:solidFill>
                  <a:srgbClr val="000099"/>
                </a:solidFill>
              </a:rPr>
              <a:t>Offer a “full-service” after-sales model which means that people  are available locally to help with support and potentially extension of the system</a:t>
            </a:r>
          </a:p>
          <a:p>
            <a:pPr marL="285750" indent="-285750">
              <a:buFontTx/>
              <a:buChar char="-"/>
            </a:pPr>
            <a:r>
              <a:rPr lang="en-US" sz="1400" dirty="0" smtClean="0">
                <a:solidFill>
                  <a:srgbClr val="000099"/>
                </a:solidFill>
              </a:rPr>
              <a:t>Africa is a large market, but a small place, everyone knows everyone and hence when a product is proven to work, the word of mouth marketing is actually very efficient and delivers results in a much better way than any other way of promoting the product.</a:t>
            </a:r>
            <a:endParaRPr lang="en-US" sz="1400" dirty="0">
              <a:solidFill>
                <a:srgbClr val="000099"/>
              </a:solidFill>
            </a:endParaRPr>
          </a:p>
          <a:p>
            <a:pPr marL="285750" indent="-285750">
              <a:buFontTx/>
              <a:buChar char="-"/>
            </a:pPr>
            <a:r>
              <a:rPr lang="en-US" sz="1400" dirty="0" smtClean="0">
                <a:solidFill>
                  <a:srgbClr val="000099"/>
                </a:solidFill>
              </a:rPr>
              <a:t>We have customized our products extensively to the ‘local’ environment which for example takes into account that Africa still has : low bandwidth, no or bad mobile connectivity,  no or little access to grid power, lots of poverty, lack of education and deals with a lot of “ignorant” theft(people don’t know if what they are stealing is sell-able)</a:t>
            </a:r>
            <a:endParaRPr lang="en-US" sz="1400" dirty="0">
              <a:solidFill>
                <a:srgbClr val="000099"/>
              </a:solidFill>
            </a:endParaRPr>
          </a:p>
          <a:p>
            <a:pPr marL="285750" indent="-285750">
              <a:buFontTx/>
              <a:buChar char="-"/>
            </a:pPr>
            <a:r>
              <a:rPr lang="en-US" sz="1400" dirty="0" smtClean="0">
                <a:solidFill>
                  <a:srgbClr val="000099"/>
                </a:solidFill>
              </a:rPr>
              <a:t>We have provided local installation and support, dedicated </a:t>
            </a:r>
            <a:r>
              <a:rPr lang="en-US" sz="1400" dirty="0">
                <a:solidFill>
                  <a:srgbClr val="000099"/>
                </a:solidFill>
              </a:rPr>
              <a:t>A</a:t>
            </a:r>
            <a:r>
              <a:rPr lang="en-US" sz="1400" dirty="0" smtClean="0">
                <a:solidFill>
                  <a:srgbClr val="000099"/>
                </a:solidFill>
              </a:rPr>
              <a:t>frican after-sales  support (</a:t>
            </a:r>
            <a:r>
              <a:rPr lang="en-US" sz="1400" dirty="0" err="1" smtClean="0">
                <a:solidFill>
                  <a:srgbClr val="000099"/>
                </a:solidFill>
              </a:rPr>
              <a:t>ie</a:t>
            </a:r>
            <a:r>
              <a:rPr lang="en-US" sz="1400" dirty="0" smtClean="0">
                <a:solidFill>
                  <a:srgbClr val="000099"/>
                </a:solidFill>
              </a:rPr>
              <a:t> local not central)</a:t>
            </a:r>
          </a:p>
          <a:p>
            <a:pPr marL="285750" indent="-285750">
              <a:buFontTx/>
              <a:buChar char="-"/>
            </a:pPr>
            <a:r>
              <a:rPr lang="en-US" sz="1400" dirty="0" smtClean="0">
                <a:solidFill>
                  <a:srgbClr val="000099"/>
                </a:solidFill>
              </a:rPr>
              <a:t>We continue to customize our products as the situation evolves</a:t>
            </a:r>
            <a:endParaRPr lang="en-US" sz="1400" dirty="0">
              <a:solidFill>
                <a:srgbClr val="000099"/>
              </a:solidFill>
            </a:endParaRPr>
          </a:p>
          <a:p>
            <a:pPr lvl="1"/>
            <a:endParaRPr lang="en-US" sz="1400" dirty="0">
              <a:solidFill>
                <a:srgbClr val="000099"/>
              </a:solidFill>
            </a:endParaRPr>
          </a:p>
          <a:p>
            <a:pPr lvl="2"/>
            <a:endParaRPr lang="fr-FR" dirty="0" smtClean="0"/>
          </a:p>
          <a:p>
            <a:pPr lvl="2"/>
            <a:endParaRPr lang="en-US" dirty="0" smtClean="0"/>
          </a:p>
        </p:txBody>
      </p:sp>
      <p:sp>
        <p:nvSpPr>
          <p:cNvPr id="4" name="TextBox 1"/>
          <p:cNvSpPr txBox="1">
            <a:spLocks noChangeArrowheads="1"/>
          </p:cNvSpPr>
          <p:nvPr/>
        </p:nvSpPr>
        <p:spPr bwMode="auto">
          <a:xfrm>
            <a:off x="1600200" y="203330"/>
            <a:ext cx="6217620" cy="400110"/>
          </a:xfrm>
          <a:prstGeom prst="rect">
            <a:avLst/>
          </a:prstGeom>
          <a:noFill/>
          <a:ln w="9525">
            <a:noFill/>
            <a:miter lim="800000"/>
            <a:headEnd/>
            <a:tailEnd/>
          </a:ln>
        </p:spPr>
        <p:txBody>
          <a:bodyPr wrap="square">
            <a:spAutoFit/>
          </a:bodyPr>
          <a:lstStyle/>
          <a:p>
            <a:pPr algn="ctr"/>
            <a:r>
              <a:rPr lang="en-US" altLang="zh-CN" sz="2000" b="1" dirty="0" smtClean="0">
                <a:solidFill>
                  <a:srgbClr val="000099"/>
                </a:solidFill>
                <a:latin typeface="+mn-lt"/>
                <a:cs typeface="Arial" pitchFamily="34" charset="0"/>
              </a:rPr>
              <a:t>Succeeding in Africa – </a:t>
            </a:r>
            <a:r>
              <a:rPr lang="en-US" altLang="zh-CN" sz="2000" b="1" dirty="0" err="1" smtClean="0">
                <a:solidFill>
                  <a:srgbClr val="000099"/>
                </a:solidFill>
                <a:latin typeface="+mn-lt"/>
                <a:cs typeface="Arial" pitchFamily="34" charset="0"/>
              </a:rPr>
              <a:t>Acsys</a:t>
            </a:r>
            <a:r>
              <a:rPr lang="en-US" altLang="zh-CN" sz="2000" b="1" dirty="0" smtClean="0">
                <a:solidFill>
                  <a:srgbClr val="000099"/>
                </a:solidFill>
                <a:latin typeface="+mn-lt"/>
                <a:cs typeface="Arial" pitchFamily="34" charset="0"/>
              </a:rPr>
              <a:t> Technologies Ltd</a:t>
            </a:r>
            <a:endParaRPr lang="zh-CN" altLang="en-US" sz="2000" b="1" dirty="0">
              <a:solidFill>
                <a:srgbClr val="000099"/>
              </a:solidFill>
              <a:latin typeface="+mn-lt"/>
              <a:cs typeface="Arial" pitchFamily="34" charset="0"/>
            </a:endParaRPr>
          </a:p>
        </p:txBody>
      </p:sp>
      <p:grpSp>
        <p:nvGrpSpPr>
          <p:cNvPr id="5" name="Group 4"/>
          <p:cNvGrpSpPr/>
          <p:nvPr/>
        </p:nvGrpSpPr>
        <p:grpSpPr>
          <a:xfrm>
            <a:off x="8458200" y="97079"/>
            <a:ext cx="609600" cy="592142"/>
            <a:chOff x="7360620" y="1565081"/>
            <a:chExt cx="673561" cy="702480"/>
          </a:xfrm>
        </p:grpSpPr>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60620" y="1565081"/>
              <a:ext cx="640380" cy="640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7360620" y="1975460"/>
              <a:ext cx="673561" cy="292101"/>
            </a:xfrm>
            <a:prstGeom prst="rect">
              <a:avLst/>
            </a:prstGeom>
            <a:noFill/>
          </p:spPr>
          <p:txBody>
            <a:bodyPr wrap="square" rtlCol="0">
              <a:spAutoFit/>
            </a:bodyPr>
            <a:lstStyle/>
            <a:p>
              <a:r>
                <a:rPr lang="en-US" sz="1000" b="1" dirty="0" smtClean="0"/>
                <a:t>AFRICA</a:t>
              </a:r>
              <a:endParaRPr lang="fr-FR" sz="1000" b="1" dirty="0"/>
            </a:p>
          </p:txBody>
        </p:sp>
      </p:grpSp>
    </p:spTree>
    <p:extLst>
      <p:ext uri="{BB962C8B-B14F-4D97-AF65-F5344CB8AC3E}">
        <p14:creationId xmlns:p14="http://schemas.microsoft.com/office/powerpoint/2010/main" val="10998022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1"/>
          <p:cNvSpPr txBox="1">
            <a:spLocks noChangeArrowheads="1"/>
          </p:cNvSpPr>
          <p:nvPr/>
        </p:nvSpPr>
        <p:spPr bwMode="auto">
          <a:xfrm>
            <a:off x="1610059" y="176386"/>
            <a:ext cx="6121400" cy="400050"/>
          </a:xfrm>
          <a:prstGeom prst="rect">
            <a:avLst/>
          </a:prstGeom>
          <a:noFill/>
          <a:ln w="9525">
            <a:noFill/>
            <a:miter lim="800000"/>
            <a:headEnd/>
            <a:tailEnd/>
          </a:ln>
        </p:spPr>
        <p:txBody>
          <a:bodyPr>
            <a:spAutoFit/>
          </a:bodyPr>
          <a:lstStyle/>
          <a:p>
            <a:pPr algn="ctr"/>
            <a:r>
              <a:rPr lang="en-US" altLang="zh-CN" sz="2000" b="1" dirty="0" err="1">
                <a:solidFill>
                  <a:srgbClr val="000099"/>
                </a:solidFill>
                <a:latin typeface="+mn-lt"/>
              </a:rPr>
              <a:t>Acsys</a:t>
            </a:r>
            <a:r>
              <a:rPr lang="en-US" altLang="zh-CN" sz="2000" b="1" dirty="0">
                <a:solidFill>
                  <a:srgbClr val="000099"/>
                </a:solidFill>
                <a:latin typeface="+mn-lt"/>
              </a:rPr>
              <a:t> </a:t>
            </a:r>
            <a:r>
              <a:rPr lang="en-US" altLang="zh-CN" sz="2000" b="1" dirty="0" smtClean="0">
                <a:solidFill>
                  <a:srgbClr val="000099"/>
                </a:solidFill>
                <a:latin typeface="+mn-lt"/>
              </a:rPr>
              <a:t>Total Solution – </a:t>
            </a:r>
            <a:r>
              <a:rPr lang="en-US" altLang="zh-CN" sz="2000" b="1" dirty="0" smtClean="0">
                <a:solidFill>
                  <a:srgbClr val="000099"/>
                </a:solidFill>
                <a:latin typeface="+mn-lt"/>
              </a:rPr>
              <a:t>Cell Tower Management</a:t>
            </a:r>
            <a:endParaRPr lang="zh-CN" altLang="en-US" sz="2000" b="1" dirty="0">
              <a:solidFill>
                <a:srgbClr val="000099"/>
              </a:solidFill>
              <a:latin typeface="+mn-lt"/>
            </a:endParaRPr>
          </a:p>
        </p:txBody>
      </p:sp>
      <p:grpSp>
        <p:nvGrpSpPr>
          <p:cNvPr id="2" name="Group 1"/>
          <p:cNvGrpSpPr/>
          <p:nvPr/>
        </p:nvGrpSpPr>
        <p:grpSpPr>
          <a:xfrm>
            <a:off x="144837" y="1067804"/>
            <a:ext cx="8858852" cy="5727177"/>
            <a:chOff x="251520" y="908720"/>
            <a:chExt cx="8731426" cy="5909736"/>
          </a:xfrm>
        </p:grpSpPr>
        <p:sp>
          <p:nvSpPr>
            <p:cNvPr id="29" name="Slide Number Placeholder 1"/>
            <p:cNvSpPr txBox="1">
              <a:spLocks/>
            </p:cNvSpPr>
            <p:nvPr/>
          </p:nvSpPr>
          <p:spPr>
            <a:xfrm>
              <a:off x="8460431" y="6453331"/>
              <a:ext cx="477416"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defTabSz="457200" rtl="0" fontAlgn="base">
                <a:spcBef>
                  <a:spcPct val="0"/>
                </a:spcBef>
                <a:spcAft>
                  <a:spcPct val="0"/>
                </a:spcAft>
                <a:defRPr sz="1100" kern="1200">
                  <a:solidFill>
                    <a:schemeClr val="bg1"/>
                  </a:solidFill>
                  <a:latin typeface="微软雅黑" pitchFamily="34" charset="-122"/>
                  <a:ea typeface="微软雅黑" pitchFamily="34" charset="-122"/>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fld id="{29E0482C-5E05-4127-ADC5-B2607D50C12C}" type="slidenum">
                <a:rPr lang="en-US" sz="1400" smtClean="0">
                  <a:latin typeface="+mn-lt"/>
                </a:rPr>
                <a:pPr/>
                <a:t>11</a:t>
              </a:fld>
              <a:endParaRPr lang="en-US" sz="1400" dirty="0">
                <a:latin typeface="+mn-lt"/>
              </a:endParaRPr>
            </a:p>
          </p:txBody>
        </p:sp>
        <p:grpSp>
          <p:nvGrpSpPr>
            <p:cNvPr id="114" name="Group 113"/>
            <p:cNvGrpSpPr/>
            <p:nvPr/>
          </p:nvGrpSpPr>
          <p:grpSpPr>
            <a:xfrm>
              <a:off x="4968158" y="3049274"/>
              <a:ext cx="2895600" cy="1171812"/>
              <a:chOff x="2362200" y="2243163"/>
              <a:chExt cx="4953000" cy="1885117"/>
            </a:xfrm>
          </p:grpSpPr>
          <p:pic>
            <p:nvPicPr>
              <p:cNvPr id="115" name="Picture 11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bwMode="auto">
              <a:xfrm>
                <a:off x="2362200" y="2243163"/>
                <a:ext cx="4953000" cy="1885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 name="Picture 115"/>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03738" y="3417888"/>
                <a:ext cx="68738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17" name="Group 116"/>
            <p:cNvGrpSpPr/>
            <p:nvPr/>
          </p:nvGrpSpPr>
          <p:grpSpPr>
            <a:xfrm>
              <a:off x="1989973" y="3070289"/>
              <a:ext cx="2015238" cy="1114678"/>
              <a:chOff x="2912268" y="2134636"/>
              <a:chExt cx="4935635" cy="2730021"/>
            </a:xfrm>
          </p:grpSpPr>
          <p:pic>
            <p:nvPicPr>
              <p:cNvPr id="118" name="Picture 3"/>
              <p:cNvPicPr>
                <a:picLocks noChangeAspect="1" noChangeArrowheads="1"/>
              </p:cNvPicPr>
              <p:nvPr/>
            </p:nvPicPr>
            <p:blipFill>
              <a:blip r:embed="rId4" cstate="email">
                <a:extLst>
                  <a:ext uri="{28A0092B-C50C-407E-A947-70E740481C1C}">
                    <a14:useLocalDpi xmlns:a14="http://schemas.microsoft.com/office/drawing/2010/main"/>
                  </a:ext>
                </a:extLst>
              </a:blip>
              <a:stretch>
                <a:fillRect/>
              </a:stretch>
            </p:blipFill>
            <p:spPr bwMode="auto">
              <a:xfrm>
                <a:off x="2912268" y="2134636"/>
                <a:ext cx="4935635" cy="2730021"/>
              </a:xfrm>
              <a:prstGeom prst="rect">
                <a:avLst/>
              </a:prstGeom>
              <a:noFill/>
              <a:extLst>
                <a:ext uri="{909E8E84-426E-40DD-AFC4-6F175D3DCCD1}">
                  <a14:hiddenFill xmlns:a14="http://schemas.microsoft.com/office/drawing/2010/main">
                    <a:solidFill>
                      <a:srgbClr val="FFFFFF"/>
                    </a:solidFill>
                  </a14:hiddenFill>
                </a:ext>
              </a:extLst>
            </p:spPr>
          </p:pic>
          <p:pic>
            <p:nvPicPr>
              <p:cNvPr id="119" name="Picture 118"/>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rot="597055">
                <a:off x="3186641" y="2280444"/>
                <a:ext cx="469900" cy="763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0" name="Picture 119"/>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3625850" y="3971925"/>
                <a:ext cx="587375"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1" name="Picture 120"/>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bwMode="auto">
              <a:xfrm>
                <a:off x="4648200" y="2667000"/>
                <a:ext cx="1256719"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2" name="TextBox 121"/>
            <p:cNvSpPr txBox="1">
              <a:spLocks noChangeArrowheads="1"/>
            </p:cNvSpPr>
            <p:nvPr/>
          </p:nvSpPr>
          <p:spPr bwMode="auto">
            <a:xfrm>
              <a:off x="3825158" y="908720"/>
              <a:ext cx="326958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r>
                <a:rPr lang="en-US" sz="800" b="1" dirty="0">
                  <a:solidFill>
                    <a:srgbClr val="2712A6"/>
                  </a:solidFill>
                  <a:latin typeface="+mn-lt"/>
                  <a:cs typeface="Arial" pitchFamily="34" charset="0"/>
                </a:rPr>
                <a:t>LED light on the AcsysKeys gives </a:t>
              </a:r>
              <a:r>
                <a:rPr lang="en-US" sz="800" b="1" dirty="0" smtClean="0">
                  <a:solidFill>
                    <a:srgbClr val="2712A6"/>
                  </a:solidFill>
                  <a:latin typeface="+mn-lt"/>
                  <a:cs typeface="Arial" pitchFamily="34" charset="0"/>
                </a:rPr>
                <a:t>user </a:t>
              </a:r>
              <a:r>
                <a:rPr lang="en-US" sz="800" b="1" dirty="0">
                  <a:solidFill>
                    <a:srgbClr val="2712A6"/>
                  </a:solidFill>
                  <a:latin typeface="+mn-lt"/>
                  <a:cs typeface="Arial" pitchFamily="34" charset="0"/>
                </a:rPr>
                <a:t>information:</a:t>
              </a:r>
            </a:p>
          </p:txBody>
        </p:sp>
        <p:pic>
          <p:nvPicPr>
            <p:cNvPr id="123" name="Picture 122"/>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bwMode="auto">
            <a:xfrm>
              <a:off x="3915144" y="1107494"/>
              <a:ext cx="112145" cy="470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4" name="TextBox 123"/>
            <p:cNvSpPr txBox="1">
              <a:spLocks noChangeArrowheads="1"/>
            </p:cNvSpPr>
            <p:nvPr/>
          </p:nvSpPr>
          <p:spPr bwMode="auto">
            <a:xfrm>
              <a:off x="3977558" y="1061120"/>
              <a:ext cx="3052760" cy="584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r>
                <a:rPr lang="en-US" sz="800" b="1" dirty="0">
                  <a:solidFill>
                    <a:srgbClr val="00B050"/>
                  </a:solidFill>
                  <a:latin typeface="+mn-lt"/>
                  <a:cs typeface="Arial" pitchFamily="34" charset="0"/>
                </a:rPr>
                <a:t>GREEN</a:t>
              </a:r>
              <a:r>
                <a:rPr lang="en-US" sz="800" dirty="0">
                  <a:latin typeface="+mn-lt"/>
                  <a:cs typeface="Arial" pitchFamily="34" charset="0"/>
                </a:rPr>
                <a:t> </a:t>
              </a:r>
              <a:r>
                <a:rPr lang="en-US" sz="800" b="1" dirty="0">
                  <a:solidFill>
                    <a:srgbClr val="2712A6"/>
                  </a:solidFill>
                  <a:latin typeface="+mn-lt"/>
                  <a:cs typeface="Arial" pitchFamily="34" charset="0"/>
                </a:rPr>
                <a:t>– ACCESS GRANTED</a:t>
              </a:r>
            </a:p>
            <a:p>
              <a:r>
                <a:rPr lang="en-US" sz="800" b="1" dirty="0">
                  <a:solidFill>
                    <a:schemeClr val="accent6">
                      <a:lumMod val="75000"/>
                    </a:schemeClr>
                  </a:solidFill>
                  <a:latin typeface="+mn-lt"/>
                  <a:cs typeface="Arial" pitchFamily="34" charset="0"/>
                </a:rPr>
                <a:t>ORANGE</a:t>
              </a:r>
              <a:r>
                <a:rPr lang="en-US" sz="800" dirty="0">
                  <a:solidFill>
                    <a:srgbClr val="2712A6"/>
                  </a:solidFill>
                  <a:latin typeface="+mn-lt"/>
                  <a:cs typeface="Arial" pitchFamily="34" charset="0"/>
                </a:rPr>
                <a:t> </a:t>
              </a:r>
              <a:r>
                <a:rPr lang="en-US" sz="800" b="1" dirty="0">
                  <a:solidFill>
                    <a:srgbClr val="2712A6"/>
                  </a:solidFill>
                  <a:latin typeface="+mn-lt"/>
                  <a:cs typeface="Arial" pitchFamily="34" charset="0"/>
                </a:rPr>
                <a:t>– ACCESS DENIED AT THIS TIME</a:t>
              </a:r>
            </a:p>
            <a:p>
              <a:r>
                <a:rPr lang="en-US" sz="800" b="1" dirty="0">
                  <a:solidFill>
                    <a:srgbClr val="FF0000"/>
                  </a:solidFill>
                  <a:latin typeface="+mn-lt"/>
                  <a:cs typeface="Arial" pitchFamily="34" charset="0"/>
                </a:rPr>
                <a:t>RED</a:t>
              </a:r>
              <a:r>
                <a:rPr lang="en-US" sz="800" dirty="0">
                  <a:latin typeface="+mn-lt"/>
                  <a:cs typeface="Arial" pitchFamily="34" charset="0"/>
                </a:rPr>
                <a:t> </a:t>
              </a:r>
              <a:r>
                <a:rPr lang="en-US" sz="800" b="1" dirty="0">
                  <a:solidFill>
                    <a:srgbClr val="2712A6"/>
                  </a:solidFill>
                  <a:latin typeface="+mn-lt"/>
                  <a:cs typeface="Arial" pitchFamily="34" charset="0"/>
                </a:rPr>
                <a:t>– ACCESS DENIED</a:t>
              </a:r>
            </a:p>
            <a:p>
              <a:r>
                <a:rPr lang="en-US" sz="800" b="1" dirty="0">
                  <a:solidFill>
                    <a:srgbClr val="2712A6"/>
                  </a:solidFill>
                  <a:latin typeface="+mn-lt"/>
                  <a:cs typeface="Arial" pitchFamily="34" charset="0"/>
                </a:rPr>
                <a:t>4 blinks (color depending on the above) – LOW BATTERY</a:t>
              </a:r>
            </a:p>
          </p:txBody>
        </p:sp>
        <p:sp>
          <p:nvSpPr>
            <p:cNvPr id="125" name="TextBox 124"/>
            <p:cNvSpPr txBox="1">
              <a:spLocks noChangeArrowheads="1"/>
            </p:cNvSpPr>
            <p:nvPr/>
          </p:nvSpPr>
          <p:spPr bwMode="auto">
            <a:xfrm>
              <a:off x="5461110" y="2060074"/>
              <a:ext cx="1259647" cy="461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a:r>
                <a:rPr lang="en-US" sz="800" dirty="0">
                  <a:solidFill>
                    <a:srgbClr val="2712A6"/>
                  </a:solidFill>
                  <a:latin typeface="+mn-lt"/>
                  <a:cs typeface="Arial" pitchFamily="34" charset="0"/>
                </a:rPr>
                <a:t>AcsysLocks </a:t>
              </a:r>
              <a:r>
                <a:rPr lang="en-US" sz="800" b="1" dirty="0">
                  <a:solidFill>
                    <a:srgbClr val="2712A6"/>
                  </a:solidFill>
                  <a:latin typeface="+mn-lt"/>
                  <a:cs typeface="Arial" pitchFamily="34" charset="0"/>
                </a:rPr>
                <a:t>CANNOT</a:t>
              </a:r>
              <a:r>
                <a:rPr lang="en-US" sz="800" dirty="0">
                  <a:solidFill>
                    <a:srgbClr val="2712A6"/>
                  </a:solidFill>
                  <a:latin typeface="+mn-lt"/>
                  <a:cs typeface="Arial" pitchFamily="34" charset="0"/>
                </a:rPr>
                <a:t> be </a:t>
              </a:r>
              <a:r>
                <a:rPr lang="en-US" sz="800" b="1" dirty="0">
                  <a:solidFill>
                    <a:srgbClr val="2712A6"/>
                  </a:solidFill>
                  <a:latin typeface="+mn-lt"/>
                  <a:cs typeface="Arial" pitchFamily="34" charset="0"/>
                </a:rPr>
                <a:t>BUMPED</a:t>
              </a:r>
              <a:r>
                <a:rPr lang="en-US" sz="800" dirty="0">
                  <a:solidFill>
                    <a:srgbClr val="2712A6"/>
                  </a:solidFill>
                  <a:latin typeface="+mn-lt"/>
                  <a:cs typeface="Arial" pitchFamily="34" charset="0"/>
                </a:rPr>
                <a:t> or </a:t>
              </a:r>
              <a:r>
                <a:rPr lang="en-US" sz="800" b="1" dirty="0">
                  <a:solidFill>
                    <a:srgbClr val="2712A6"/>
                  </a:solidFill>
                  <a:latin typeface="+mn-lt"/>
                  <a:cs typeface="Arial" pitchFamily="34" charset="0"/>
                </a:rPr>
                <a:t>PICKED </a:t>
              </a:r>
              <a:r>
                <a:rPr lang="en-US" sz="800" dirty="0">
                  <a:solidFill>
                    <a:srgbClr val="2712A6"/>
                  </a:solidFill>
                  <a:latin typeface="+mn-lt"/>
                  <a:cs typeface="Arial" pitchFamily="34" charset="0"/>
                </a:rPr>
                <a:t>and are very hard to </a:t>
              </a:r>
              <a:r>
                <a:rPr lang="en-US" sz="800" b="1" dirty="0">
                  <a:solidFill>
                    <a:srgbClr val="2712A6"/>
                  </a:solidFill>
                  <a:latin typeface="+mn-lt"/>
                  <a:cs typeface="Arial" pitchFamily="34" charset="0"/>
                </a:rPr>
                <a:t>DRILL</a:t>
              </a:r>
            </a:p>
          </p:txBody>
        </p:sp>
        <p:sp>
          <p:nvSpPr>
            <p:cNvPr id="126" name="TextBox 125"/>
            <p:cNvSpPr txBox="1">
              <a:spLocks noChangeArrowheads="1"/>
            </p:cNvSpPr>
            <p:nvPr/>
          </p:nvSpPr>
          <p:spPr bwMode="auto">
            <a:xfrm>
              <a:off x="3826181" y="2137442"/>
              <a:ext cx="1634931" cy="707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r>
                <a:rPr lang="en-US" altLang="zh-CN" sz="800" dirty="0" smtClean="0">
                  <a:solidFill>
                    <a:srgbClr val="000099"/>
                  </a:solidFill>
                  <a:latin typeface="+mn-lt"/>
                  <a:ea typeface="Microsoft YaHei" pitchFamily="34" charset="-122"/>
                  <a:cs typeface="Arial" charset="0"/>
                </a:rPr>
                <a:t>The</a:t>
              </a:r>
              <a:r>
                <a:rPr lang="en-US" altLang="zh-CN" sz="800" b="1" dirty="0" smtClean="0">
                  <a:solidFill>
                    <a:srgbClr val="000099"/>
                  </a:solidFill>
                  <a:latin typeface="+mn-lt"/>
                  <a:ea typeface="Microsoft YaHei" pitchFamily="34" charset="-122"/>
                  <a:cs typeface="Arial" charset="0"/>
                </a:rPr>
                <a:t> COMMUNICATION </a:t>
              </a:r>
              <a:r>
                <a:rPr lang="en-US" altLang="zh-CN" sz="800" dirty="0" smtClean="0">
                  <a:solidFill>
                    <a:srgbClr val="000099"/>
                  </a:solidFill>
                  <a:latin typeface="+mn-lt"/>
                  <a:ea typeface="Microsoft YaHei" pitchFamily="34" charset="-122"/>
                  <a:cs typeface="Arial" charset="0"/>
                </a:rPr>
                <a:t>between locks, keys, software and all its data is encrypted using 128-bit </a:t>
              </a:r>
              <a:r>
                <a:rPr lang="en-US" altLang="zh-CN" sz="800" b="1" dirty="0" smtClean="0">
                  <a:solidFill>
                    <a:srgbClr val="000099"/>
                  </a:solidFill>
                  <a:latin typeface="+mn-lt"/>
                  <a:ea typeface="Microsoft YaHei" pitchFamily="34" charset="-122"/>
                  <a:cs typeface="Arial" charset="0"/>
                </a:rPr>
                <a:t>AES ENCRYPTION</a:t>
              </a:r>
              <a:r>
                <a:rPr lang="en-US" altLang="zh-CN" sz="800" dirty="0" smtClean="0">
                  <a:solidFill>
                    <a:srgbClr val="000099"/>
                  </a:solidFill>
                  <a:latin typeface="+mn-lt"/>
                  <a:ea typeface="Microsoft YaHei" pitchFamily="34" charset="-122"/>
                  <a:cs typeface="Arial" charset="0"/>
                </a:rPr>
                <a:t>, making the keys </a:t>
              </a:r>
              <a:r>
                <a:rPr lang="en-US" altLang="zh-CN" sz="800" b="1" dirty="0" smtClean="0">
                  <a:solidFill>
                    <a:srgbClr val="000099"/>
                  </a:solidFill>
                  <a:latin typeface="+mn-lt"/>
                  <a:ea typeface="Microsoft YaHei" pitchFamily="34" charset="-122"/>
                  <a:cs typeface="Arial" charset="0"/>
                </a:rPr>
                <a:t>IMPOSSIBLE </a:t>
              </a:r>
              <a:r>
                <a:rPr lang="en-US" altLang="zh-CN" sz="800" dirty="0" smtClean="0">
                  <a:solidFill>
                    <a:srgbClr val="000099"/>
                  </a:solidFill>
                  <a:latin typeface="+mn-lt"/>
                  <a:ea typeface="Microsoft YaHei" pitchFamily="34" charset="-122"/>
                  <a:cs typeface="Arial" charset="0"/>
                </a:rPr>
                <a:t>to</a:t>
              </a:r>
              <a:r>
                <a:rPr lang="en-US" altLang="zh-CN" sz="800" b="1" dirty="0" smtClean="0">
                  <a:solidFill>
                    <a:srgbClr val="000099"/>
                  </a:solidFill>
                  <a:latin typeface="+mn-lt"/>
                  <a:ea typeface="Microsoft YaHei" pitchFamily="34" charset="-122"/>
                  <a:cs typeface="Arial" charset="0"/>
                </a:rPr>
                <a:t> COPY</a:t>
              </a:r>
              <a:endParaRPr lang="en-US" altLang="zh-CN" sz="800" b="1" dirty="0">
                <a:solidFill>
                  <a:srgbClr val="000099"/>
                </a:solidFill>
                <a:latin typeface="+mn-lt"/>
                <a:ea typeface="Microsoft YaHei" pitchFamily="34" charset="-122"/>
                <a:cs typeface="Arial" charset="0"/>
              </a:endParaRPr>
            </a:p>
          </p:txBody>
        </p:sp>
        <p:sp>
          <p:nvSpPr>
            <p:cNvPr id="127" name="TextBox 126"/>
            <p:cNvSpPr txBox="1">
              <a:spLocks noChangeArrowheads="1"/>
            </p:cNvSpPr>
            <p:nvPr/>
          </p:nvSpPr>
          <p:spPr bwMode="auto">
            <a:xfrm>
              <a:off x="7635158" y="1365919"/>
              <a:ext cx="1347788"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a:r>
                <a:rPr lang="en-US" sz="800" dirty="0">
                  <a:solidFill>
                    <a:srgbClr val="2712A6"/>
                  </a:solidFill>
                  <a:latin typeface="+mn-lt"/>
                  <a:cs typeface="Arial" pitchFamily="34" charset="0"/>
                </a:rPr>
                <a:t>Since there is no power in the locks</a:t>
              </a:r>
            </a:p>
            <a:p>
              <a:pPr algn="ctr"/>
              <a:r>
                <a:rPr lang="en-US" sz="800" dirty="0">
                  <a:solidFill>
                    <a:srgbClr val="2712A6"/>
                  </a:solidFill>
                  <a:latin typeface="+mn-lt"/>
                  <a:cs typeface="Arial" pitchFamily="34" charset="0"/>
                </a:rPr>
                <a:t>We can offer </a:t>
              </a:r>
              <a:r>
                <a:rPr lang="en-US" sz="800" b="1" dirty="0">
                  <a:solidFill>
                    <a:srgbClr val="2712A6"/>
                  </a:solidFill>
                  <a:latin typeface="+mn-lt"/>
                  <a:cs typeface="Arial" pitchFamily="34" charset="0"/>
                </a:rPr>
                <a:t>Euro – Din</a:t>
              </a:r>
              <a:r>
                <a:rPr lang="en-US" sz="800" dirty="0">
                  <a:solidFill>
                    <a:srgbClr val="2712A6"/>
                  </a:solidFill>
                  <a:latin typeface="+mn-lt"/>
                  <a:cs typeface="Arial" pitchFamily="34" charset="0"/>
                </a:rPr>
                <a:t> cylinders and padlocks in various sizes</a:t>
              </a:r>
            </a:p>
            <a:p>
              <a:pPr algn="ctr"/>
              <a:endParaRPr lang="en-US" sz="800" dirty="0">
                <a:solidFill>
                  <a:srgbClr val="2712A6"/>
                </a:solidFill>
                <a:latin typeface="+mn-lt"/>
                <a:cs typeface="Arial" pitchFamily="34" charset="0"/>
              </a:endParaRPr>
            </a:p>
            <a:p>
              <a:pPr algn="ctr"/>
              <a:r>
                <a:rPr lang="en-US" sz="800" dirty="0">
                  <a:solidFill>
                    <a:srgbClr val="2712A6"/>
                  </a:solidFill>
                  <a:latin typeface="+mn-lt"/>
                  <a:cs typeface="Arial" pitchFamily="34" charset="0"/>
                </a:rPr>
                <a:t>All models are </a:t>
              </a:r>
            </a:p>
            <a:p>
              <a:pPr algn="ctr"/>
              <a:r>
                <a:rPr lang="en-US" sz="800" b="1" dirty="0" smtClean="0">
                  <a:solidFill>
                    <a:srgbClr val="2712A6"/>
                  </a:solidFill>
                  <a:latin typeface="+mn-lt"/>
                  <a:cs typeface="Arial" pitchFamily="34" charset="0"/>
                </a:rPr>
                <a:t>Wire-Free</a:t>
              </a:r>
              <a:endParaRPr lang="en-US" sz="800" b="1" dirty="0">
                <a:solidFill>
                  <a:srgbClr val="2712A6"/>
                </a:solidFill>
                <a:latin typeface="+mn-lt"/>
                <a:cs typeface="Arial" pitchFamily="34" charset="0"/>
              </a:endParaRPr>
            </a:p>
            <a:p>
              <a:pPr algn="ctr"/>
              <a:r>
                <a:rPr lang="en-US" sz="800" b="1" dirty="0">
                  <a:solidFill>
                    <a:srgbClr val="2712A6"/>
                  </a:solidFill>
                  <a:latin typeface="+mn-lt"/>
                  <a:cs typeface="Arial" pitchFamily="34" charset="0"/>
                </a:rPr>
                <a:t>EASY to </a:t>
              </a:r>
              <a:r>
                <a:rPr lang="en-US" sz="800" b="1" dirty="0" smtClean="0">
                  <a:solidFill>
                    <a:srgbClr val="2712A6"/>
                  </a:solidFill>
                  <a:latin typeface="+mn-lt"/>
                  <a:cs typeface="Arial" pitchFamily="34" charset="0"/>
                </a:rPr>
                <a:t>Install</a:t>
              </a:r>
              <a:endParaRPr lang="en-US" sz="800" b="1" dirty="0">
                <a:solidFill>
                  <a:srgbClr val="2712A6"/>
                </a:solidFill>
                <a:latin typeface="+mn-lt"/>
                <a:cs typeface="Arial" pitchFamily="34" charset="0"/>
              </a:endParaRPr>
            </a:p>
            <a:p>
              <a:pPr algn="ctr"/>
              <a:r>
                <a:rPr lang="en-US" sz="800" b="1" dirty="0" smtClean="0">
                  <a:solidFill>
                    <a:srgbClr val="2712A6"/>
                  </a:solidFill>
                  <a:latin typeface="+mn-lt"/>
                  <a:cs typeface="Arial" pitchFamily="34" charset="0"/>
                </a:rPr>
                <a:t>EASY to </a:t>
              </a:r>
              <a:r>
                <a:rPr lang="en-US" sz="800" b="1" dirty="0">
                  <a:solidFill>
                    <a:srgbClr val="2712A6"/>
                  </a:solidFill>
                  <a:latin typeface="+mn-lt"/>
                  <a:cs typeface="Arial" pitchFamily="34" charset="0"/>
                </a:rPr>
                <a:t>Maintain</a:t>
              </a:r>
            </a:p>
          </p:txBody>
        </p:sp>
        <p:sp>
          <p:nvSpPr>
            <p:cNvPr id="128" name="TextBox 127"/>
            <p:cNvSpPr txBox="1">
              <a:spLocks noChangeArrowheads="1"/>
            </p:cNvSpPr>
            <p:nvPr/>
          </p:nvSpPr>
          <p:spPr bwMode="auto">
            <a:xfrm>
              <a:off x="1586781" y="2211272"/>
              <a:ext cx="1700211" cy="584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a:r>
                <a:rPr lang="en-US" sz="800" dirty="0">
                  <a:solidFill>
                    <a:srgbClr val="2712A6"/>
                  </a:solidFill>
                  <a:latin typeface="+mn-lt"/>
                  <a:cs typeface="Arial" pitchFamily="34" charset="0"/>
                </a:rPr>
                <a:t>AcsysKeys can be fitted </a:t>
              </a:r>
            </a:p>
            <a:p>
              <a:pPr algn="ctr"/>
              <a:r>
                <a:rPr lang="en-US" sz="800" dirty="0">
                  <a:solidFill>
                    <a:srgbClr val="2712A6"/>
                  </a:solidFill>
                  <a:latin typeface="+mn-lt"/>
                  <a:cs typeface="Arial" pitchFamily="34" charset="0"/>
                </a:rPr>
                <a:t>with a </a:t>
              </a:r>
              <a:r>
                <a:rPr lang="en-US" sz="800" b="1" dirty="0">
                  <a:solidFill>
                    <a:srgbClr val="2712A6"/>
                  </a:solidFill>
                  <a:latin typeface="+mn-lt"/>
                  <a:cs typeface="Arial" pitchFamily="34" charset="0"/>
                </a:rPr>
                <a:t>Proximity / RFID</a:t>
              </a:r>
              <a:r>
                <a:rPr lang="en-US" sz="800" dirty="0">
                  <a:solidFill>
                    <a:srgbClr val="2712A6"/>
                  </a:solidFill>
                  <a:latin typeface="+mn-lt"/>
                  <a:cs typeface="Arial" pitchFamily="34" charset="0"/>
                </a:rPr>
                <a:t> coil</a:t>
              </a:r>
            </a:p>
            <a:p>
              <a:pPr algn="ctr"/>
              <a:r>
                <a:rPr lang="en-US" sz="800" dirty="0">
                  <a:solidFill>
                    <a:srgbClr val="2712A6"/>
                  </a:solidFill>
                  <a:latin typeface="+mn-lt"/>
                  <a:cs typeface="Arial" pitchFamily="34" charset="0"/>
                </a:rPr>
                <a:t> allowing the user to use the key as a badge (optional)</a:t>
              </a:r>
            </a:p>
          </p:txBody>
        </p:sp>
        <p:sp>
          <p:nvSpPr>
            <p:cNvPr id="129" name="TextBox 128"/>
            <p:cNvSpPr txBox="1">
              <a:spLocks noChangeArrowheads="1"/>
            </p:cNvSpPr>
            <p:nvPr/>
          </p:nvSpPr>
          <p:spPr bwMode="auto">
            <a:xfrm>
              <a:off x="251520" y="1975518"/>
              <a:ext cx="1700211" cy="461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a:r>
                <a:rPr lang="en-US" sz="800" dirty="0">
                  <a:solidFill>
                    <a:srgbClr val="2712A6"/>
                  </a:solidFill>
                  <a:latin typeface="+mn-lt"/>
                  <a:cs typeface="Arial" pitchFamily="34" charset="0"/>
                </a:rPr>
                <a:t>The </a:t>
              </a:r>
              <a:r>
                <a:rPr lang="en-US" sz="800" b="1" dirty="0">
                  <a:solidFill>
                    <a:srgbClr val="2712A6"/>
                  </a:solidFill>
                  <a:latin typeface="+mn-lt"/>
                  <a:cs typeface="Arial" pitchFamily="34" charset="0"/>
                </a:rPr>
                <a:t>ONLY</a:t>
              </a:r>
              <a:r>
                <a:rPr lang="en-US" sz="800" dirty="0">
                  <a:solidFill>
                    <a:srgbClr val="2712A6"/>
                  </a:solidFill>
                  <a:latin typeface="+mn-lt"/>
                  <a:cs typeface="Arial" pitchFamily="34" charset="0"/>
                </a:rPr>
                <a:t> power source for the Acsys system comes from the </a:t>
              </a:r>
              <a:r>
                <a:rPr lang="en-US" sz="800" dirty="0" smtClean="0">
                  <a:solidFill>
                    <a:srgbClr val="2712A6"/>
                  </a:solidFill>
                  <a:latin typeface="+mn-lt"/>
                  <a:cs typeface="Arial" pitchFamily="34" charset="0"/>
                </a:rPr>
                <a:t>key</a:t>
              </a:r>
              <a:endParaRPr lang="en-US" sz="800" dirty="0">
                <a:solidFill>
                  <a:srgbClr val="2712A6"/>
                </a:solidFill>
                <a:latin typeface="+mn-lt"/>
                <a:cs typeface="Arial" pitchFamily="34" charset="0"/>
              </a:endParaRPr>
            </a:p>
            <a:p>
              <a:pPr algn="ctr"/>
              <a:r>
                <a:rPr lang="en-US" sz="800" b="1" dirty="0">
                  <a:solidFill>
                    <a:srgbClr val="2712A6"/>
                  </a:solidFill>
                  <a:latin typeface="+mn-lt"/>
                  <a:cs typeface="Arial" pitchFamily="34" charset="0"/>
                </a:rPr>
                <a:t>Battery life-time = 2 years</a:t>
              </a:r>
            </a:p>
          </p:txBody>
        </p:sp>
        <p:grpSp>
          <p:nvGrpSpPr>
            <p:cNvPr id="130" name="Group 129"/>
            <p:cNvGrpSpPr/>
            <p:nvPr/>
          </p:nvGrpSpPr>
          <p:grpSpPr>
            <a:xfrm>
              <a:off x="251520" y="4557387"/>
              <a:ext cx="1700211" cy="1068872"/>
              <a:chOff x="388761" y="4715470"/>
              <a:chExt cx="1700212" cy="1068872"/>
            </a:xfrm>
          </p:grpSpPr>
          <p:sp>
            <p:nvSpPr>
              <p:cNvPr id="131" name="TextBox 130"/>
              <p:cNvSpPr txBox="1">
                <a:spLocks noChangeArrowheads="1"/>
              </p:cNvSpPr>
              <p:nvPr/>
            </p:nvSpPr>
            <p:spPr bwMode="auto">
              <a:xfrm>
                <a:off x="388761" y="4715470"/>
                <a:ext cx="170021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a:r>
                  <a:rPr lang="en-US" sz="800" dirty="0">
                    <a:solidFill>
                      <a:srgbClr val="2712A6"/>
                    </a:solidFill>
                    <a:latin typeface="+mn-lt"/>
                    <a:cs typeface="Arial" pitchFamily="34" charset="0"/>
                  </a:rPr>
                  <a:t>AcsysKeys have </a:t>
                </a:r>
                <a:r>
                  <a:rPr lang="en-US" sz="800" dirty="0" smtClean="0">
                    <a:solidFill>
                      <a:srgbClr val="2712A6"/>
                    </a:solidFill>
                    <a:latin typeface="+mn-lt"/>
                    <a:cs typeface="Arial" pitchFamily="34" charset="0"/>
                  </a:rPr>
                  <a:t>a built-in</a:t>
                </a:r>
              </a:p>
              <a:p>
                <a:pPr algn="ctr"/>
                <a:r>
                  <a:rPr lang="en-US" sz="800" b="1" dirty="0" smtClean="0">
                    <a:solidFill>
                      <a:srgbClr val="2712A6"/>
                    </a:solidFill>
                    <a:latin typeface="+mn-lt"/>
                    <a:cs typeface="Arial" pitchFamily="34" charset="0"/>
                  </a:rPr>
                  <a:t>CLOCK </a:t>
                </a:r>
                <a:r>
                  <a:rPr lang="en-US" sz="800" dirty="0" smtClean="0">
                    <a:solidFill>
                      <a:srgbClr val="2712A6"/>
                    </a:solidFill>
                    <a:latin typeface="+mn-lt"/>
                    <a:cs typeface="Arial" pitchFamily="34" charset="0"/>
                  </a:rPr>
                  <a:t>and </a:t>
                </a:r>
                <a:r>
                  <a:rPr lang="en-US" sz="800" b="1" dirty="0" smtClean="0">
                    <a:solidFill>
                      <a:srgbClr val="2712A6"/>
                    </a:solidFill>
                    <a:latin typeface="+mn-lt"/>
                    <a:cs typeface="Arial" pitchFamily="34" charset="0"/>
                  </a:rPr>
                  <a:t>CALENDAR</a:t>
                </a:r>
              </a:p>
              <a:p>
                <a:pPr algn="ctr"/>
                <a:r>
                  <a:rPr lang="en-US" sz="800" dirty="0" smtClean="0">
                    <a:solidFill>
                      <a:srgbClr val="2712A6"/>
                    </a:solidFill>
                    <a:latin typeface="+mn-lt"/>
                    <a:cs typeface="Arial" pitchFamily="34" charset="0"/>
                  </a:rPr>
                  <a:t>So we can make access</a:t>
                </a:r>
              </a:p>
              <a:p>
                <a:pPr algn="ctr"/>
                <a:r>
                  <a:rPr lang="en-US" sz="800" dirty="0" smtClean="0">
                    <a:solidFill>
                      <a:srgbClr val="2712A6"/>
                    </a:solidFill>
                    <a:latin typeface="+mn-lt"/>
                    <a:cs typeface="Arial" pitchFamily="34" charset="0"/>
                  </a:rPr>
                  <a:t>rights temporary</a:t>
                </a:r>
              </a:p>
              <a:p>
                <a:pPr algn="ctr"/>
                <a:r>
                  <a:rPr lang="en-US" sz="800" dirty="0" smtClean="0">
                    <a:solidFill>
                      <a:srgbClr val="2712A6"/>
                    </a:solidFill>
                    <a:latin typeface="+mn-lt"/>
                    <a:cs typeface="Arial" pitchFamily="34" charset="0"/>
                  </a:rPr>
                  <a:t>(</a:t>
                </a:r>
                <a:r>
                  <a:rPr lang="en-US" sz="800" b="1" dirty="0" smtClean="0">
                    <a:solidFill>
                      <a:srgbClr val="2712A6"/>
                    </a:solidFill>
                    <a:latin typeface="+mn-lt"/>
                    <a:cs typeface="Arial" pitchFamily="34" charset="0"/>
                  </a:rPr>
                  <a:t>Mon</a:t>
                </a:r>
                <a:r>
                  <a:rPr lang="en-US" sz="800" dirty="0" smtClean="0">
                    <a:solidFill>
                      <a:srgbClr val="2712A6"/>
                    </a:solidFill>
                    <a:latin typeface="+mn-lt"/>
                    <a:cs typeface="Arial" pitchFamily="34" charset="0"/>
                  </a:rPr>
                  <a:t>-</a:t>
                </a:r>
                <a:r>
                  <a:rPr lang="en-US" sz="800" b="1" dirty="0" smtClean="0">
                    <a:solidFill>
                      <a:srgbClr val="2712A6"/>
                    </a:solidFill>
                    <a:latin typeface="+mn-lt"/>
                    <a:cs typeface="Arial" pitchFamily="34" charset="0"/>
                  </a:rPr>
                  <a:t>Fri</a:t>
                </a:r>
                <a:r>
                  <a:rPr lang="en-US" sz="800" dirty="0" smtClean="0">
                    <a:solidFill>
                      <a:srgbClr val="2712A6"/>
                    </a:solidFill>
                    <a:latin typeface="+mn-lt"/>
                    <a:cs typeface="Arial" pitchFamily="34" charset="0"/>
                  </a:rPr>
                  <a:t>) but also limited in time</a:t>
                </a:r>
                <a:r>
                  <a:rPr lang="en-US" sz="800" b="1" dirty="0" smtClean="0">
                    <a:solidFill>
                      <a:srgbClr val="2712A6"/>
                    </a:solidFill>
                    <a:latin typeface="+mn-lt"/>
                    <a:cs typeface="Arial" pitchFamily="34" charset="0"/>
                  </a:rPr>
                  <a:t> </a:t>
                </a:r>
                <a:r>
                  <a:rPr lang="en-US" sz="800" b="1" dirty="0">
                    <a:solidFill>
                      <a:srgbClr val="2712A6"/>
                    </a:solidFill>
                    <a:latin typeface="+mn-lt"/>
                    <a:cs typeface="Arial" pitchFamily="34" charset="0"/>
                  </a:rPr>
                  <a:t>(08:00 – 18:00</a:t>
                </a:r>
                <a:r>
                  <a:rPr lang="en-US" sz="800" b="1" dirty="0" smtClean="0">
                    <a:solidFill>
                      <a:srgbClr val="2712A6"/>
                    </a:solidFill>
                    <a:latin typeface="+mn-lt"/>
                    <a:cs typeface="Arial" pitchFamily="34" charset="0"/>
                  </a:rPr>
                  <a:t>)</a:t>
                </a:r>
                <a:endParaRPr lang="en-US" sz="800" b="1" dirty="0">
                  <a:solidFill>
                    <a:srgbClr val="2712A6"/>
                  </a:solidFill>
                  <a:latin typeface="+mn-lt"/>
                  <a:cs typeface="Arial" pitchFamily="34" charset="0"/>
                </a:endParaRPr>
              </a:p>
            </p:txBody>
          </p:sp>
          <p:pic>
            <p:nvPicPr>
              <p:cNvPr id="132" name="Picture 131"/>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bwMode="auto">
              <a:xfrm>
                <a:off x="1276647" y="5500179"/>
                <a:ext cx="284162"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 name="Picture 132"/>
              <p:cNvPicPr>
                <a:picLocks noChangeAspect="1"/>
              </p:cNvPicPr>
              <p:nvPr/>
            </p:nvPicPr>
            <p:blipFill>
              <a:blip r:embed="rId10" cstate="email">
                <a:extLst>
                  <a:ext uri="{28A0092B-C50C-407E-A947-70E740481C1C}">
                    <a14:useLocalDpi xmlns:a14="http://schemas.microsoft.com/office/drawing/2010/main"/>
                  </a:ext>
                </a:extLst>
              </a:blip>
              <a:srcRect/>
              <a:stretch>
                <a:fillRect/>
              </a:stretch>
            </p:blipFill>
            <p:spPr bwMode="auto">
              <a:xfrm>
                <a:off x="875009" y="5500179"/>
                <a:ext cx="284163"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4" name="TextBox 133"/>
            <p:cNvSpPr txBox="1">
              <a:spLocks noChangeArrowheads="1"/>
            </p:cNvSpPr>
            <p:nvPr/>
          </p:nvSpPr>
          <p:spPr bwMode="auto">
            <a:xfrm>
              <a:off x="3737017" y="4575861"/>
              <a:ext cx="1700211" cy="461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r>
                <a:rPr lang="en-US" altLang="zh-CN" sz="800" dirty="0" smtClean="0">
                  <a:solidFill>
                    <a:srgbClr val="000099"/>
                  </a:solidFill>
                  <a:latin typeface="+mn-lt"/>
                  <a:ea typeface="Microsoft YaHei" pitchFamily="34" charset="-122"/>
                  <a:cs typeface="Arial" charset="0"/>
                </a:rPr>
                <a:t>The </a:t>
              </a:r>
              <a:r>
                <a:rPr lang="en-US" altLang="zh-CN" sz="800" b="1" dirty="0" smtClean="0">
                  <a:solidFill>
                    <a:srgbClr val="000099"/>
                  </a:solidFill>
                  <a:latin typeface="+mn-lt"/>
                  <a:ea typeface="Microsoft YaHei" pitchFamily="34" charset="-122"/>
                  <a:cs typeface="Arial" charset="0"/>
                </a:rPr>
                <a:t>key has a chip</a:t>
              </a:r>
              <a:r>
                <a:rPr lang="en-US" altLang="zh-CN" sz="800" dirty="0" smtClean="0">
                  <a:solidFill>
                    <a:srgbClr val="000099"/>
                  </a:solidFill>
                  <a:latin typeface="+mn-lt"/>
                  <a:ea typeface="Microsoft YaHei" pitchFamily="34" charset="-122"/>
                  <a:cs typeface="Arial" charset="0"/>
                </a:rPr>
                <a:t> that can be programmed to open one or up to </a:t>
              </a:r>
              <a:r>
                <a:rPr lang="en-US" altLang="zh-CN" sz="800" b="1" dirty="0" smtClean="0">
                  <a:solidFill>
                    <a:srgbClr val="000099"/>
                  </a:solidFill>
                  <a:latin typeface="+mn-lt"/>
                  <a:ea typeface="Microsoft YaHei" pitchFamily="34" charset="-122"/>
                  <a:cs typeface="Arial" charset="0"/>
                </a:rPr>
                <a:t>100,000 locks</a:t>
              </a:r>
              <a:endParaRPr lang="en-US" altLang="zh-CN" sz="800" b="1" dirty="0">
                <a:solidFill>
                  <a:srgbClr val="000099"/>
                </a:solidFill>
                <a:latin typeface="+mn-lt"/>
                <a:ea typeface="Microsoft YaHei" pitchFamily="34" charset="-122"/>
                <a:cs typeface="Arial" charset="0"/>
              </a:endParaRPr>
            </a:p>
          </p:txBody>
        </p:sp>
        <p:sp>
          <p:nvSpPr>
            <p:cNvPr id="135" name="TextBox 134"/>
            <p:cNvSpPr txBox="1">
              <a:spLocks noChangeArrowheads="1"/>
            </p:cNvSpPr>
            <p:nvPr/>
          </p:nvSpPr>
          <p:spPr bwMode="auto">
            <a:xfrm>
              <a:off x="3737017" y="4998502"/>
              <a:ext cx="1700211" cy="461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r>
                <a:rPr lang="en-US" altLang="zh-CN" sz="800" dirty="0" smtClean="0">
                  <a:solidFill>
                    <a:srgbClr val="000099"/>
                  </a:solidFill>
                  <a:latin typeface="+mn-lt"/>
                  <a:ea typeface="Microsoft YaHei" pitchFamily="34" charset="-122"/>
                  <a:cs typeface="Arial" charset="0"/>
                </a:rPr>
                <a:t>The </a:t>
              </a:r>
              <a:r>
                <a:rPr lang="en-US" altLang="zh-CN" sz="800" b="1" dirty="0" smtClean="0">
                  <a:solidFill>
                    <a:srgbClr val="000099"/>
                  </a:solidFill>
                  <a:latin typeface="+mn-lt"/>
                  <a:ea typeface="Microsoft YaHei" pitchFamily="34" charset="-122"/>
                  <a:cs typeface="Arial" charset="0"/>
                </a:rPr>
                <a:t>lock has a built-in chip </a:t>
              </a:r>
              <a:r>
                <a:rPr lang="en-US" altLang="zh-CN" sz="800" dirty="0" smtClean="0">
                  <a:solidFill>
                    <a:srgbClr val="000099"/>
                  </a:solidFill>
                  <a:latin typeface="+mn-lt"/>
                  <a:ea typeface="Microsoft YaHei" pitchFamily="34" charset="-122"/>
                  <a:cs typeface="Arial" charset="0"/>
                </a:rPr>
                <a:t>that can be programmed to accept the entry of </a:t>
              </a:r>
              <a:r>
                <a:rPr lang="en-US" altLang="zh-CN" sz="800" b="1" dirty="0" smtClean="0">
                  <a:solidFill>
                    <a:srgbClr val="000099"/>
                  </a:solidFill>
                  <a:latin typeface="+mn-lt"/>
                  <a:ea typeface="Microsoft YaHei" pitchFamily="34" charset="-122"/>
                  <a:cs typeface="Arial" charset="0"/>
                </a:rPr>
                <a:t>1,000,000 keys</a:t>
              </a:r>
              <a:endParaRPr lang="en-US" altLang="zh-CN" sz="800" b="1" dirty="0">
                <a:solidFill>
                  <a:srgbClr val="000099"/>
                </a:solidFill>
                <a:latin typeface="+mn-lt"/>
                <a:ea typeface="Microsoft YaHei" pitchFamily="34" charset="-122"/>
                <a:cs typeface="Arial" charset="0"/>
              </a:endParaRPr>
            </a:p>
          </p:txBody>
        </p:sp>
        <p:sp>
          <p:nvSpPr>
            <p:cNvPr id="136" name="TextBox 135"/>
            <p:cNvSpPr txBox="1">
              <a:spLocks noChangeArrowheads="1"/>
            </p:cNvSpPr>
            <p:nvPr/>
          </p:nvSpPr>
          <p:spPr bwMode="auto">
            <a:xfrm>
              <a:off x="3672759" y="5389425"/>
              <a:ext cx="1700211" cy="584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r>
                <a:rPr lang="en-US" altLang="zh-CN" sz="800" dirty="0" smtClean="0">
                  <a:solidFill>
                    <a:srgbClr val="000099"/>
                  </a:solidFill>
                  <a:latin typeface="+mn-lt"/>
                  <a:ea typeface="Microsoft YaHei" pitchFamily="34" charset="-122"/>
                  <a:cs typeface="Arial" charset="0"/>
                </a:rPr>
                <a:t>The key and lock each have a</a:t>
              </a:r>
            </a:p>
            <a:p>
              <a:pPr algn="ctr" eaLnBrk="1" hangingPunct="1"/>
              <a:r>
                <a:rPr lang="en-US" altLang="zh-CN" sz="800" dirty="0" smtClean="0">
                  <a:solidFill>
                    <a:srgbClr val="000099"/>
                  </a:solidFill>
                  <a:latin typeface="+mn-lt"/>
                  <a:ea typeface="Microsoft YaHei" pitchFamily="34" charset="-122"/>
                  <a:cs typeface="Arial" charset="0"/>
                </a:rPr>
                <a:t> built-in </a:t>
              </a:r>
              <a:r>
                <a:rPr lang="en-US" altLang="zh-CN" sz="800" b="1" dirty="0" smtClean="0">
                  <a:solidFill>
                    <a:srgbClr val="000099"/>
                  </a:solidFill>
                  <a:latin typeface="+mn-lt"/>
                  <a:ea typeface="Microsoft YaHei" pitchFamily="34" charset="-122"/>
                  <a:cs typeface="Arial" charset="0"/>
                </a:rPr>
                <a:t>MEMORY</a:t>
              </a:r>
              <a:r>
                <a:rPr lang="en-US" altLang="zh-CN" sz="800" dirty="0" smtClean="0">
                  <a:solidFill>
                    <a:srgbClr val="000099"/>
                  </a:solidFill>
                  <a:latin typeface="+mn-lt"/>
                  <a:ea typeface="Microsoft YaHei" pitchFamily="34" charset="-122"/>
                  <a:cs typeface="Arial" charset="0"/>
                </a:rPr>
                <a:t> that keeps track of the last </a:t>
              </a:r>
              <a:r>
                <a:rPr lang="en-US" altLang="zh-CN" sz="800" b="1" dirty="0" smtClean="0">
                  <a:solidFill>
                    <a:srgbClr val="000099"/>
                  </a:solidFill>
                  <a:latin typeface="+mn-lt"/>
                  <a:ea typeface="Microsoft YaHei" pitchFamily="34" charset="-122"/>
                  <a:cs typeface="Arial" charset="0"/>
                </a:rPr>
                <a:t>1,000 events</a:t>
              </a:r>
              <a:r>
                <a:rPr lang="en-US" altLang="zh-CN" sz="800" dirty="0" smtClean="0">
                  <a:solidFill>
                    <a:srgbClr val="000099"/>
                  </a:solidFill>
                  <a:latin typeface="+mn-lt"/>
                  <a:ea typeface="Microsoft YaHei" pitchFamily="34" charset="-122"/>
                  <a:cs typeface="Arial" charset="0"/>
                </a:rPr>
                <a:t>, </a:t>
              </a:r>
              <a:r>
                <a:rPr lang="en-US" altLang="zh-CN" sz="800" b="1" dirty="0" smtClean="0">
                  <a:solidFill>
                    <a:srgbClr val="000099"/>
                  </a:solidFill>
                  <a:latin typeface="+mn-lt"/>
                  <a:ea typeface="Microsoft YaHei" pitchFamily="34" charset="-122"/>
                  <a:cs typeface="Arial" charset="0"/>
                </a:rPr>
                <a:t>WHO</a:t>
              </a:r>
              <a:r>
                <a:rPr lang="en-US" altLang="zh-CN" sz="800" dirty="0" smtClean="0">
                  <a:solidFill>
                    <a:srgbClr val="000099"/>
                  </a:solidFill>
                  <a:latin typeface="+mn-lt"/>
                  <a:ea typeface="Microsoft YaHei" pitchFamily="34" charset="-122"/>
                  <a:cs typeface="Arial" charset="0"/>
                </a:rPr>
                <a:t> went </a:t>
              </a:r>
              <a:r>
                <a:rPr lang="en-US" altLang="zh-CN" sz="800" b="1" dirty="0" smtClean="0">
                  <a:solidFill>
                    <a:srgbClr val="000099"/>
                  </a:solidFill>
                  <a:latin typeface="+mn-lt"/>
                  <a:ea typeface="Microsoft YaHei" pitchFamily="34" charset="-122"/>
                  <a:cs typeface="Arial" charset="0"/>
                </a:rPr>
                <a:t>WHERE</a:t>
              </a:r>
              <a:r>
                <a:rPr lang="en-US" altLang="zh-CN" sz="800" dirty="0" smtClean="0">
                  <a:solidFill>
                    <a:srgbClr val="000099"/>
                  </a:solidFill>
                  <a:latin typeface="+mn-lt"/>
                  <a:ea typeface="Microsoft YaHei" pitchFamily="34" charset="-122"/>
                  <a:cs typeface="Arial" charset="0"/>
                </a:rPr>
                <a:t> and </a:t>
              </a:r>
              <a:r>
                <a:rPr lang="en-US" altLang="zh-CN" sz="800" b="1" dirty="0" smtClean="0">
                  <a:solidFill>
                    <a:srgbClr val="000099"/>
                  </a:solidFill>
                  <a:latin typeface="+mn-lt"/>
                  <a:ea typeface="Microsoft YaHei" pitchFamily="34" charset="-122"/>
                  <a:cs typeface="Arial" charset="0"/>
                </a:rPr>
                <a:t>WHEN</a:t>
              </a:r>
              <a:endParaRPr lang="en-US" altLang="zh-CN" sz="800" b="1" dirty="0">
                <a:solidFill>
                  <a:srgbClr val="000099"/>
                </a:solidFill>
                <a:latin typeface="+mn-lt"/>
                <a:ea typeface="Microsoft YaHei" pitchFamily="34" charset="-122"/>
                <a:cs typeface="Arial" charset="0"/>
              </a:endParaRPr>
            </a:p>
          </p:txBody>
        </p:sp>
        <p:sp>
          <p:nvSpPr>
            <p:cNvPr id="137" name="TextBox 136"/>
            <p:cNvSpPr txBox="1">
              <a:spLocks noChangeArrowheads="1"/>
            </p:cNvSpPr>
            <p:nvPr/>
          </p:nvSpPr>
          <p:spPr bwMode="auto">
            <a:xfrm>
              <a:off x="6219601" y="5733832"/>
              <a:ext cx="86856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r>
                <a:rPr lang="en-US" altLang="zh-CN" sz="800" b="1" dirty="0" smtClean="0">
                  <a:solidFill>
                    <a:srgbClr val="000099"/>
                  </a:solidFill>
                  <a:latin typeface="+mn-lt"/>
                  <a:ea typeface="Microsoft YaHei" pitchFamily="34" charset="-122"/>
                  <a:cs typeface="Arial" charset="0"/>
                </a:rPr>
                <a:t>Activity Reports</a:t>
              </a:r>
              <a:endParaRPr lang="en-US" altLang="zh-CN" sz="800" b="1" dirty="0">
                <a:solidFill>
                  <a:srgbClr val="000099"/>
                </a:solidFill>
                <a:latin typeface="+mn-lt"/>
                <a:ea typeface="Microsoft YaHei" pitchFamily="34" charset="-122"/>
                <a:cs typeface="Arial" charset="0"/>
              </a:endParaRPr>
            </a:p>
          </p:txBody>
        </p:sp>
        <p:sp>
          <p:nvSpPr>
            <p:cNvPr id="138" name="TextBox 137"/>
            <p:cNvSpPr txBox="1">
              <a:spLocks noChangeArrowheads="1"/>
            </p:cNvSpPr>
            <p:nvPr/>
          </p:nvSpPr>
          <p:spPr bwMode="auto">
            <a:xfrm>
              <a:off x="7292627" y="5436510"/>
              <a:ext cx="1574944" cy="584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r>
                <a:rPr lang="en-US" altLang="zh-CN" sz="800" b="1" dirty="0" smtClean="0">
                  <a:solidFill>
                    <a:srgbClr val="000099"/>
                  </a:solidFill>
                  <a:latin typeface="+mn-lt"/>
                  <a:ea typeface="Microsoft YaHei" pitchFamily="34" charset="-122"/>
                  <a:cs typeface="Arial" charset="0"/>
                </a:rPr>
                <a:t>LOST/STOLEN KEYS </a:t>
              </a:r>
              <a:r>
                <a:rPr lang="en-US" altLang="zh-CN" sz="800" dirty="0" smtClean="0">
                  <a:solidFill>
                    <a:srgbClr val="000099"/>
                  </a:solidFill>
                  <a:latin typeface="+mn-lt"/>
                  <a:ea typeface="Microsoft YaHei" pitchFamily="34" charset="-122"/>
                  <a:cs typeface="Arial" charset="0"/>
                </a:rPr>
                <a:t>can be </a:t>
              </a:r>
              <a:r>
                <a:rPr lang="en-US" altLang="zh-CN" sz="800" b="1" dirty="0" smtClean="0">
                  <a:solidFill>
                    <a:srgbClr val="000099"/>
                  </a:solidFill>
                  <a:latin typeface="+mn-lt"/>
                  <a:ea typeface="Microsoft YaHei" pitchFamily="34" charset="-122"/>
                  <a:cs typeface="Arial" charset="0"/>
                </a:rPr>
                <a:t>DELETED </a:t>
              </a:r>
              <a:r>
                <a:rPr lang="en-US" altLang="zh-CN" sz="800" dirty="0" smtClean="0">
                  <a:solidFill>
                    <a:srgbClr val="000099"/>
                  </a:solidFill>
                  <a:latin typeface="+mn-lt"/>
                  <a:ea typeface="Microsoft YaHei" pitchFamily="34" charset="-122"/>
                  <a:cs typeface="Arial" charset="0"/>
                </a:rPr>
                <a:t>from the system and from the locks where it had access</a:t>
              </a:r>
              <a:endParaRPr lang="en-US" altLang="zh-CN" sz="800" dirty="0">
                <a:solidFill>
                  <a:srgbClr val="000099"/>
                </a:solidFill>
                <a:latin typeface="+mn-lt"/>
                <a:ea typeface="Microsoft YaHei" pitchFamily="34" charset="-122"/>
                <a:cs typeface="Arial" charset="0"/>
              </a:endParaRPr>
            </a:p>
          </p:txBody>
        </p:sp>
        <p:grpSp>
          <p:nvGrpSpPr>
            <p:cNvPr id="139" name="Group 138"/>
            <p:cNvGrpSpPr/>
            <p:nvPr/>
          </p:nvGrpSpPr>
          <p:grpSpPr>
            <a:xfrm>
              <a:off x="1896346" y="4745139"/>
              <a:ext cx="1700211" cy="1116579"/>
              <a:chOff x="2033588" y="4903221"/>
              <a:chExt cx="1700212" cy="1116579"/>
            </a:xfrm>
          </p:grpSpPr>
          <p:sp>
            <p:nvSpPr>
              <p:cNvPr id="140" name="TextBox 139"/>
              <p:cNvSpPr txBox="1">
                <a:spLocks noChangeArrowheads="1"/>
              </p:cNvSpPr>
              <p:nvPr/>
            </p:nvSpPr>
            <p:spPr bwMode="auto">
              <a:xfrm>
                <a:off x="2033588" y="5604302"/>
                <a:ext cx="1700212" cy="41549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a:r>
                  <a:rPr lang="en-US" sz="700" dirty="0">
                    <a:solidFill>
                      <a:srgbClr val="2712A6"/>
                    </a:solidFill>
                    <a:latin typeface="+mn-lt"/>
                    <a:cs typeface="Arial" pitchFamily="34" charset="0"/>
                  </a:rPr>
                  <a:t>Optional </a:t>
                </a:r>
                <a:r>
                  <a:rPr lang="en-US" sz="700" dirty="0" smtClean="0">
                    <a:solidFill>
                      <a:srgbClr val="2712A6"/>
                    </a:solidFill>
                    <a:latin typeface="+mn-lt"/>
                    <a:cs typeface="Arial" pitchFamily="34" charset="0"/>
                  </a:rPr>
                  <a:t>Keypad </a:t>
                </a:r>
                <a:r>
                  <a:rPr lang="en-US" sz="700">
                    <a:solidFill>
                      <a:srgbClr val="2712A6"/>
                    </a:solidFill>
                    <a:latin typeface="+mn-lt"/>
                    <a:cs typeface="Arial" pitchFamily="34" charset="0"/>
                  </a:rPr>
                  <a:t>Key </a:t>
                </a:r>
                <a:r>
                  <a:rPr lang="en-US" sz="700" smtClean="0">
                    <a:solidFill>
                      <a:srgbClr val="2712A6"/>
                    </a:solidFill>
                    <a:latin typeface="+mn-lt"/>
                    <a:cs typeface="Arial" pitchFamily="34" charset="0"/>
                  </a:rPr>
                  <a:t>– </a:t>
                </a:r>
                <a:r>
                  <a:rPr lang="en-US" sz="700" b="1" smtClean="0">
                    <a:solidFill>
                      <a:srgbClr val="2712A6"/>
                    </a:solidFill>
                    <a:latin typeface="+mn-lt"/>
                    <a:cs typeface="Arial" pitchFamily="34" charset="0"/>
                  </a:rPr>
                  <a:t>security</a:t>
                </a:r>
              </a:p>
              <a:p>
                <a:pPr algn="ctr"/>
                <a:r>
                  <a:rPr lang="en-US" sz="700" smtClean="0">
                    <a:solidFill>
                      <a:srgbClr val="2712A6"/>
                    </a:solidFill>
                    <a:latin typeface="+mn-lt"/>
                    <a:cs typeface="Arial" pitchFamily="34" charset="0"/>
                  </a:rPr>
                  <a:t> </a:t>
                </a:r>
                <a:r>
                  <a:rPr lang="en-US" sz="700" dirty="0" smtClean="0">
                    <a:solidFill>
                      <a:srgbClr val="2712A6"/>
                    </a:solidFill>
                    <a:latin typeface="+mn-lt"/>
                    <a:cs typeface="Arial" pitchFamily="34" charset="0"/>
                  </a:rPr>
                  <a:t>against fraudulent usage.</a:t>
                </a:r>
              </a:p>
              <a:p>
                <a:pPr algn="ctr"/>
                <a:r>
                  <a:rPr lang="en-US" sz="700" dirty="0" smtClean="0">
                    <a:solidFill>
                      <a:srgbClr val="2712A6"/>
                    </a:solidFill>
                    <a:latin typeface="+mn-lt"/>
                    <a:cs typeface="Arial" pitchFamily="34" charset="0"/>
                  </a:rPr>
                  <a:t>Password keypad on key</a:t>
                </a:r>
                <a:endParaRPr lang="en-US" sz="700" b="1" dirty="0">
                  <a:solidFill>
                    <a:srgbClr val="2712A6"/>
                  </a:solidFill>
                  <a:latin typeface="+mn-lt"/>
                  <a:cs typeface="Arial" pitchFamily="34" charset="0"/>
                </a:endParaRPr>
              </a:p>
            </p:txBody>
          </p:sp>
          <p:sp>
            <p:nvSpPr>
              <p:cNvPr id="141" name="Rectangle 140"/>
              <p:cNvSpPr/>
              <p:nvPr/>
            </p:nvSpPr>
            <p:spPr>
              <a:xfrm>
                <a:off x="2199868" y="4903221"/>
                <a:ext cx="1367652" cy="1105149"/>
              </a:xfrm>
              <a:prstGeom prst="rect">
                <a:avLst/>
              </a:prstGeom>
              <a:noFill/>
              <a:ln w="9525">
                <a:solidFill>
                  <a:srgbClr val="2712A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solidFill>
                    <a:srgbClr val="000099"/>
                  </a:solidFill>
                </a:endParaRPr>
              </a:p>
            </p:txBody>
          </p:sp>
          <p:pic>
            <p:nvPicPr>
              <p:cNvPr id="142" name="Picture 141"/>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2340685" y="4959245"/>
                <a:ext cx="1086019" cy="603249"/>
              </a:xfrm>
              <a:prstGeom prst="rect">
                <a:avLst/>
              </a:prstGeom>
            </p:spPr>
          </p:pic>
        </p:grpSp>
        <p:grpSp>
          <p:nvGrpSpPr>
            <p:cNvPr id="143" name="Group 142"/>
            <p:cNvGrpSpPr/>
            <p:nvPr/>
          </p:nvGrpSpPr>
          <p:grpSpPr>
            <a:xfrm>
              <a:off x="6804247" y="967624"/>
              <a:ext cx="860767" cy="1541295"/>
              <a:chOff x="6759232" y="1125705"/>
              <a:chExt cx="860767" cy="1541295"/>
            </a:xfrm>
          </p:grpSpPr>
          <p:sp>
            <p:nvSpPr>
              <p:cNvPr id="144" name="Rectangle 143"/>
              <p:cNvSpPr/>
              <p:nvPr/>
            </p:nvSpPr>
            <p:spPr>
              <a:xfrm>
                <a:off x="6759232" y="1125705"/>
                <a:ext cx="860767" cy="1541295"/>
              </a:xfrm>
              <a:prstGeom prst="rect">
                <a:avLst/>
              </a:prstGeom>
              <a:noFill/>
              <a:ln w="9525">
                <a:solidFill>
                  <a:srgbClr val="2712A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solidFill>
                    <a:srgbClr val="000099"/>
                  </a:solidFill>
                </a:endParaRPr>
              </a:p>
            </p:txBody>
          </p:sp>
          <p:pic>
            <p:nvPicPr>
              <p:cNvPr id="145" name="Picture 144"/>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6814246" y="2264167"/>
                <a:ext cx="750736" cy="396483"/>
              </a:xfrm>
              <a:prstGeom prst="rect">
                <a:avLst/>
              </a:prstGeom>
            </p:spPr>
          </p:pic>
          <p:pic>
            <p:nvPicPr>
              <p:cNvPr id="146" name="Picture 145"/>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6858000" y="1905000"/>
                <a:ext cx="386613" cy="282710"/>
              </a:xfrm>
              <a:prstGeom prst="rect">
                <a:avLst/>
              </a:prstGeom>
            </p:spPr>
          </p:pic>
          <p:pic>
            <p:nvPicPr>
              <p:cNvPr id="147" name="Picture 146"/>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6801143" y="1144574"/>
                <a:ext cx="380195" cy="659400"/>
              </a:xfrm>
              <a:prstGeom prst="rect">
                <a:avLst/>
              </a:prstGeom>
            </p:spPr>
          </p:pic>
          <p:pic>
            <p:nvPicPr>
              <p:cNvPr id="148" name="Picture 147"/>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7225899" y="1227973"/>
                <a:ext cx="297767" cy="545560"/>
              </a:xfrm>
              <a:prstGeom prst="rect">
                <a:avLst/>
              </a:prstGeom>
            </p:spPr>
          </p:pic>
        </p:grpSp>
        <p:cxnSp>
          <p:nvCxnSpPr>
            <p:cNvPr id="149" name="Elbow Connector 148"/>
            <p:cNvCxnSpPr>
              <a:endCxn id="127" idx="2"/>
            </p:cNvCxnSpPr>
            <p:nvPr/>
          </p:nvCxnSpPr>
          <p:spPr>
            <a:xfrm flipV="1">
              <a:off x="7558289" y="2689357"/>
              <a:ext cx="750761" cy="713013"/>
            </a:xfrm>
            <a:prstGeom prst="bentConnector2">
              <a:avLst/>
            </a:prstGeom>
            <a:ln w="19050">
              <a:solidFill>
                <a:srgbClr val="000099"/>
              </a:solidFill>
              <a:headEnd type="oval"/>
              <a:tailEnd type="triangle"/>
            </a:ln>
          </p:spPr>
          <p:style>
            <a:lnRef idx="3">
              <a:schemeClr val="accent1"/>
            </a:lnRef>
            <a:fillRef idx="0">
              <a:schemeClr val="accent1"/>
            </a:fillRef>
            <a:effectRef idx="2">
              <a:schemeClr val="accent1"/>
            </a:effectRef>
            <a:fontRef idx="minor">
              <a:schemeClr val="tx1"/>
            </a:fontRef>
          </p:style>
        </p:cxnSp>
        <p:cxnSp>
          <p:nvCxnSpPr>
            <p:cNvPr id="150" name="Elbow Connector 149"/>
            <p:cNvCxnSpPr/>
            <p:nvPr/>
          </p:nvCxnSpPr>
          <p:spPr>
            <a:xfrm rot="5400000" flipH="1" flipV="1">
              <a:off x="5405184" y="2696391"/>
              <a:ext cx="758694" cy="653256"/>
            </a:xfrm>
            <a:prstGeom prst="bentConnector3">
              <a:avLst>
                <a:gd name="adj1" fmla="val 50000"/>
              </a:avLst>
            </a:prstGeom>
            <a:ln w="19050">
              <a:solidFill>
                <a:srgbClr val="000099"/>
              </a:solidFill>
              <a:headEnd type="oval"/>
              <a:tailEnd type="triangle"/>
            </a:ln>
          </p:spPr>
          <p:style>
            <a:lnRef idx="3">
              <a:schemeClr val="accent1"/>
            </a:lnRef>
            <a:fillRef idx="0">
              <a:schemeClr val="accent1"/>
            </a:fillRef>
            <a:effectRef idx="2">
              <a:schemeClr val="accent1"/>
            </a:effectRef>
            <a:fontRef idx="minor">
              <a:schemeClr val="tx1"/>
            </a:fontRef>
          </p:style>
        </p:cxnSp>
        <p:grpSp>
          <p:nvGrpSpPr>
            <p:cNvPr id="151" name="Group 150"/>
            <p:cNvGrpSpPr/>
            <p:nvPr/>
          </p:nvGrpSpPr>
          <p:grpSpPr>
            <a:xfrm>
              <a:off x="3802300" y="2789506"/>
              <a:ext cx="1312704" cy="838125"/>
              <a:chOff x="3939542" y="2947587"/>
              <a:chExt cx="1312705" cy="838125"/>
            </a:xfrm>
          </p:grpSpPr>
          <p:cxnSp>
            <p:nvCxnSpPr>
              <p:cNvPr id="152" name="Elbow Connector 151"/>
              <p:cNvCxnSpPr/>
              <p:nvPr/>
            </p:nvCxnSpPr>
            <p:spPr>
              <a:xfrm rot="16200000" flipV="1">
                <a:off x="4681876" y="2990077"/>
                <a:ext cx="612862" cy="527881"/>
              </a:xfrm>
              <a:prstGeom prst="bentConnector3">
                <a:avLst>
                  <a:gd name="adj1" fmla="val 32386"/>
                </a:avLst>
              </a:prstGeom>
              <a:ln w="19050">
                <a:solidFill>
                  <a:srgbClr val="000099"/>
                </a:solidFill>
                <a:headEnd type="oval"/>
                <a:tailEnd type="triangle"/>
              </a:ln>
            </p:spPr>
            <p:style>
              <a:lnRef idx="3">
                <a:schemeClr val="accent1"/>
              </a:lnRef>
              <a:fillRef idx="0">
                <a:schemeClr val="accent1"/>
              </a:fillRef>
              <a:effectRef idx="2">
                <a:schemeClr val="accent1"/>
              </a:effectRef>
              <a:fontRef idx="minor">
                <a:schemeClr val="tx1"/>
              </a:fontRef>
            </p:style>
          </p:cxnSp>
          <p:cxnSp>
            <p:nvCxnSpPr>
              <p:cNvPr id="153" name="Elbow Connector 152"/>
              <p:cNvCxnSpPr/>
              <p:nvPr/>
            </p:nvCxnSpPr>
            <p:spPr>
              <a:xfrm rot="5400000" flipH="1" flipV="1">
                <a:off x="3912891" y="2974238"/>
                <a:ext cx="838125" cy="784824"/>
              </a:xfrm>
              <a:prstGeom prst="bentConnector3">
                <a:avLst>
                  <a:gd name="adj1" fmla="val 50000"/>
                </a:avLst>
              </a:prstGeom>
              <a:ln w="19050">
                <a:solidFill>
                  <a:srgbClr val="000099"/>
                </a:solidFill>
                <a:headEnd type="oval"/>
                <a:tailEnd type="triangle"/>
              </a:ln>
            </p:spPr>
            <p:style>
              <a:lnRef idx="3">
                <a:schemeClr val="accent1"/>
              </a:lnRef>
              <a:fillRef idx="0">
                <a:schemeClr val="accent1"/>
              </a:fillRef>
              <a:effectRef idx="2">
                <a:schemeClr val="accent1"/>
              </a:effectRef>
              <a:fontRef idx="minor">
                <a:schemeClr val="tx1"/>
              </a:fontRef>
            </p:style>
          </p:cxnSp>
        </p:grpSp>
        <p:cxnSp>
          <p:nvCxnSpPr>
            <p:cNvPr id="154" name="Elbow Connector 153"/>
            <p:cNvCxnSpPr/>
            <p:nvPr/>
          </p:nvCxnSpPr>
          <p:spPr>
            <a:xfrm rot="16200000" flipV="1">
              <a:off x="2368397" y="2818371"/>
              <a:ext cx="652487" cy="515507"/>
            </a:xfrm>
            <a:prstGeom prst="bentConnector3">
              <a:avLst>
                <a:gd name="adj1" fmla="val 50000"/>
              </a:avLst>
            </a:prstGeom>
            <a:ln w="19050">
              <a:solidFill>
                <a:srgbClr val="000099"/>
              </a:solidFill>
              <a:headEnd type="oval"/>
              <a:tailEnd type="triangle"/>
            </a:ln>
          </p:spPr>
          <p:style>
            <a:lnRef idx="3">
              <a:schemeClr val="accent1"/>
            </a:lnRef>
            <a:fillRef idx="0">
              <a:schemeClr val="accent1"/>
            </a:fillRef>
            <a:effectRef idx="2">
              <a:schemeClr val="accent1"/>
            </a:effectRef>
            <a:fontRef idx="minor">
              <a:schemeClr val="tx1"/>
            </a:fontRef>
          </p:style>
        </p:cxnSp>
        <p:grpSp>
          <p:nvGrpSpPr>
            <p:cNvPr id="155" name="Group 154"/>
            <p:cNvGrpSpPr/>
            <p:nvPr/>
          </p:nvGrpSpPr>
          <p:grpSpPr>
            <a:xfrm>
              <a:off x="3101258" y="1606678"/>
              <a:ext cx="1981199" cy="1704687"/>
              <a:chOff x="3238500" y="1764759"/>
              <a:chExt cx="1981200" cy="1704688"/>
            </a:xfrm>
          </p:grpSpPr>
          <p:sp>
            <p:nvSpPr>
              <p:cNvPr id="156" name="Oval 155"/>
              <p:cNvSpPr/>
              <p:nvPr/>
            </p:nvSpPr>
            <p:spPr>
              <a:xfrm>
                <a:off x="3238500" y="3388553"/>
                <a:ext cx="80894" cy="80894"/>
              </a:xfrm>
              <a:prstGeom prst="ellipse">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solidFill>
                    <a:srgbClr val="000099"/>
                  </a:solidFill>
                </a:endParaRPr>
              </a:p>
            </p:txBody>
          </p:sp>
          <p:grpSp>
            <p:nvGrpSpPr>
              <p:cNvPr id="157" name="Group 156"/>
              <p:cNvGrpSpPr/>
              <p:nvPr/>
            </p:nvGrpSpPr>
            <p:grpSpPr>
              <a:xfrm>
                <a:off x="3276600" y="1764759"/>
                <a:ext cx="1943100" cy="1664241"/>
                <a:chOff x="3276600" y="1764759"/>
                <a:chExt cx="1943100" cy="1664241"/>
              </a:xfrm>
            </p:grpSpPr>
            <p:grpSp>
              <p:nvGrpSpPr>
                <p:cNvPr id="158" name="Group 157"/>
                <p:cNvGrpSpPr/>
                <p:nvPr/>
              </p:nvGrpSpPr>
              <p:grpSpPr>
                <a:xfrm>
                  <a:off x="3276600" y="1764759"/>
                  <a:ext cx="1905000" cy="1664241"/>
                  <a:chOff x="3276600" y="1764759"/>
                  <a:chExt cx="1905000" cy="1664241"/>
                </a:xfrm>
              </p:grpSpPr>
              <p:cxnSp>
                <p:nvCxnSpPr>
                  <p:cNvPr id="160" name="Straight Connector 159"/>
                  <p:cNvCxnSpPr/>
                  <p:nvPr/>
                </p:nvCxnSpPr>
                <p:spPr>
                  <a:xfrm flipV="1">
                    <a:off x="3276600" y="2895600"/>
                    <a:ext cx="0" cy="533400"/>
                  </a:xfrm>
                  <a:prstGeom prst="line">
                    <a:avLst/>
                  </a:prstGeom>
                  <a:ln w="19050">
                    <a:solidFill>
                      <a:srgbClr val="000099"/>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a:off x="3276600" y="2895600"/>
                    <a:ext cx="762000" cy="0"/>
                  </a:xfrm>
                  <a:prstGeom prst="line">
                    <a:avLst/>
                  </a:prstGeom>
                  <a:ln w="19050">
                    <a:solidFill>
                      <a:srgbClr val="000099"/>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flipV="1">
                    <a:off x="4038600" y="2285255"/>
                    <a:ext cx="0" cy="610345"/>
                  </a:xfrm>
                  <a:prstGeom prst="line">
                    <a:avLst/>
                  </a:prstGeom>
                  <a:ln w="19050">
                    <a:solidFill>
                      <a:srgbClr val="000099"/>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a:off x="4038600" y="2285255"/>
                    <a:ext cx="1143000" cy="0"/>
                  </a:xfrm>
                  <a:prstGeom prst="line">
                    <a:avLst/>
                  </a:prstGeom>
                  <a:ln w="19050">
                    <a:solidFill>
                      <a:srgbClr val="000099"/>
                    </a:solidFill>
                  </a:ln>
                </p:spPr>
                <p:style>
                  <a:lnRef idx="1">
                    <a:schemeClr val="accent1"/>
                  </a:lnRef>
                  <a:fillRef idx="0">
                    <a:schemeClr val="accent1"/>
                  </a:fillRef>
                  <a:effectRef idx="0">
                    <a:schemeClr val="accent1"/>
                  </a:effectRef>
                  <a:fontRef idx="minor">
                    <a:schemeClr val="tx1"/>
                  </a:fontRef>
                </p:style>
              </p:cxnSp>
              <p:cxnSp>
                <p:nvCxnSpPr>
                  <p:cNvPr id="164" name="Straight Arrow Connector 163"/>
                  <p:cNvCxnSpPr/>
                  <p:nvPr/>
                </p:nvCxnSpPr>
                <p:spPr>
                  <a:xfrm flipV="1">
                    <a:off x="5181600" y="1764759"/>
                    <a:ext cx="0" cy="520497"/>
                  </a:xfrm>
                  <a:prstGeom prst="straightConnector1">
                    <a:avLst/>
                  </a:prstGeom>
                  <a:ln w="19050">
                    <a:solidFill>
                      <a:srgbClr val="000099"/>
                    </a:solidFill>
                    <a:tailEnd type="arrow"/>
                  </a:ln>
                </p:spPr>
                <p:style>
                  <a:lnRef idx="1">
                    <a:schemeClr val="accent1"/>
                  </a:lnRef>
                  <a:fillRef idx="0">
                    <a:schemeClr val="accent1"/>
                  </a:fillRef>
                  <a:effectRef idx="0">
                    <a:schemeClr val="accent1"/>
                  </a:effectRef>
                  <a:fontRef idx="minor">
                    <a:schemeClr val="tx1"/>
                  </a:fontRef>
                </p:style>
              </p:cxnSp>
            </p:grpSp>
            <p:sp>
              <p:nvSpPr>
                <p:cNvPr id="159" name="Isosceles Triangle 158"/>
                <p:cNvSpPr/>
                <p:nvPr/>
              </p:nvSpPr>
              <p:spPr>
                <a:xfrm>
                  <a:off x="5143500" y="1764759"/>
                  <a:ext cx="76200" cy="104998"/>
                </a:xfrm>
                <a:prstGeom prst="triangle">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grpSp>
        </p:grpSp>
        <p:cxnSp>
          <p:nvCxnSpPr>
            <p:cNvPr id="165" name="Elbow Connector 164"/>
            <p:cNvCxnSpPr>
              <a:endCxn id="138" idx="0"/>
            </p:cNvCxnSpPr>
            <p:nvPr/>
          </p:nvCxnSpPr>
          <p:spPr>
            <a:xfrm>
              <a:off x="6517412" y="4005952"/>
              <a:ext cx="1562687" cy="1430557"/>
            </a:xfrm>
            <a:prstGeom prst="bentConnector2">
              <a:avLst/>
            </a:prstGeom>
            <a:ln w="19050">
              <a:solidFill>
                <a:srgbClr val="000099"/>
              </a:solidFill>
              <a:headEnd type="oval"/>
              <a:tailEnd type="triangle"/>
            </a:ln>
          </p:spPr>
          <p:style>
            <a:lnRef idx="3">
              <a:schemeClr val="accent1"/>
            </a:lnRef>
            <a:fillRef idx="0">
              <a:schemeClr val="accent1"/>
            </a:fillRef>
            <a:effectRef idx="2">
              <a:schemeClr val="accent1"/>
            </a:effectRef>
            <a:fontRef idx="minor">
              <a:schemeClr val="tx1"/>
            </a:fontRef>
          </p:style>
        </p:cxnSp>
        <p:cxnSp>
          <p:nvCxnSpPr>
            <p:cNvPr id="166" name="Elbow Connector 165"/>
            <p:cNvCxnSpPr/>
            <p:nvPr/>
          </p:nvCxnSpPr>
          <p:spPr>
            <a:xfrm rot="16200000" flipH="1" flipV="1">
              <a:off x="1371306" y="3593170"/>
              <a:ext cx="686774" cy="1241657"/>
            </a:xfrm>
            <a:prstGeom prst="bentConnector3">
              <a:avLst>
                <a:gd name="adj1" fmla="val 1452"/>
              </a:avLst>
            </a:prstGeom>
            <a:ln w="19050">
              <a:solidFill>
                <a:srgbClr val="000099"/>
              </a:solidFill>
              <a:headEnd type="oval"/>
              <a:tailEnd type="triangle"/>
            </a:ln>
          </p:spPr>
          <p:style>
            <a:lnRef idx="3">
              <a:schemeClr val="accent1"/>
            </a:lnRef>
            <a:fillRef idx="0">
              <a:schemeClr val="accent1"/>
            </a:fillRef>
            <a:effectRef idx="2">
              <a:schemeClr val="accent1"/>
            </a:effectRef>
            <a:fontRef idx="minor">
              <a:schemeClr val="tx1"/>
            </a:fontRef>
          </p:style>
        </p:cxnSp>
        <p:grpSp>
          <p:nvGrpSpPr>
            <p:cNvPr id="167" name="Group 166"/>
            <p:cNvGrpSpPr/>
            <p:nvPr/>
          </p:nvGrpSpPr>
          <p:grpSpPr>
            <a:xfrm>
              <a:off x="2413112" y="3863917"/>
              <a:ext cx="3967093" cy="1986370"/>
              <a:chOff x="2550353" y="4021999"/>
              <a:chExt cx="3967094" cy="1986371"/>
            </a:xfrm>
          </p:grpSpPr>
          <p:grpSp>
            <p:nvGrpSpPr>
              <p:cNvPr id="168" name="Group 167"/>
              <p:cNvGrpSpPr/>
              <p:nvPr/>
            </p:nvGrpSpPr>
            <p:grpSpPr>
              <a:xfrm>
                <a:off x="5510212" y="4044859"/>
                <a:ext cx="1007235" cy="1963511"/>
                <a:chOff x="5510212" y="4044859"/>
                <a:chExt cx="1007235" cy="1963511"/>
              </a:xfrm>
            </p:grpSpPr>
            <p:grpSp>
              <p:nvGrpSpPr>
                <p:cNvPr id="177" name="Group 176"/>
                <p:cNvGrpSpPr/>
                <p:nvPr/>
              </p:nvGrpSpPr>
              <p:grpSpPr>
                <a:xfrm>
                  <a:off x="5510212" y="4114800"/>
                  <a:ext cx="966788" cy="1893570"/>
                  <a:chOff x="5510212" y="4114800"/>
                  <a:chExt cx="966788" cy="1893570"/>
                </a:xfrm>
              </p:grpSpPr>
              <p:cxnSp>
                <p:nvCxnSpPr>
                  <p:cNvPr id="179" name="Straight Connector 178"/>
                  <p:cNvCxnSpPr/>
                  <p:nvPr/>
                </p:nvCxnSpPr>
                <p:spPr>
                  <a:xfrm>
                    <a:off x="6477000" y="4114800"/>
                    <a:ext cx="0" cy="701186"/>
                  </a:xfrm>
                  <a:prstGeom prst="line">
                    <a:avLst/>
                  </a:prstGeom>
                  <a:ln w="19050">
                    <a:solidFill>
                      <a:srgbClr val="2712A6"/>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p:cNvCxnSpPr/>
                  <p:nvPr/>
                </p:nvCxnSpPr>
                <p:spPr>
                  <a:xfrm>
                    <a:off x="5510212" y="4815986"/>
                    <a:ext cx="966788" cy="0"/>
                  </a:xfrm>
                  <a:prstGeom prst="line">
                    <a:avLst/>
                  </a:prstGeom>
                  <a:ln w="19050">
                    <a:solidFill>
                      <a:srgbClr val="2712A6"/>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flipH="1">
                    <a:off x="5668735" y="4808686"/>
                    <a:ext cx="6350" cy="1199684"/>
                  </a:xfrm>
                  <a:prstGeom prst="line">
                    <a:avLst/>
                  </a:prstGeom>
                  <a:ln w="19050">
                    <a:solidFill>
                      <a:srgbClr val="2712A6"/>
                    </a:solidFill>
                  </a:ln>
                </p:spPr>
                <p:style>
                  <a:lnRef idx="1">
                    <a:schemeClr val="accent1"/>
                  </a:lnRef>
                  <a:fillRef idx="0">
                    <a:schemeClr val="accent1"/>
                  </a:fillRef>
                  <a:effectRef idx="0">
                    <a:schemeClr val="accent1"/>
                  </a:effectRef>
                  <a:fontRef idx="minor">
                    <a:schemeClr val="tx1"/>
                  </a:fontRef>
                </p:style>
              </p:cxnSp>
            </p:grpSp>
            <p:sp>
              <p:nvSpPr>
                <p:cNvPr id="178" name="Oval 177"/>
                <p:cNvSpPr/>
                <p:nvPr/>
              </p:nvSpPr>
              <p:spPr>
                <a:xfrm>
                  <a:off x="6436553" y="4044859"/>
                  <a:ext cx="80894" cy="80894"/>
                </a:xfrm>
                <a:prstGeom prst="ellipse">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solidFill>
                      <a:srgbClr val="000099"/>
                    </a:solidFill>
                  </a:endParaRPr>
                </a:p>
              </p:txBody>
            </p:sp>
          </p:grpSp>
          <p:grpSp>
            <p:nvGrpSpPr>
              <p:cNvPr id="169" name="Group 168"/>
              <p:cNvGrpSpPr/>
              <p:nvPr/>
            </p:nvGrpSpPr>
            <p:grpSpPr>
              <a:xfrm>
                <a:off x="2550353" y="4021999"/>
                <a:ext cx="3124732" cy="1986370"/>
                <a:chOff x="2550353" y="4021999"/>
                <a:chExt cx="3124732" cy="1986370"/>
              </a:xfrm>
            </p:grpSpPr>
            <p:grpSp>
              <p:nvGrpSpPr>
                <p:cNvPr id="170" name="Group 169"/>
                <p:cNvGrpSpPr/>
                <p:nvPr/>
              </p:nvGrpSpPr>
              <p:grpSpPr>
                <a:xfrm>
                  <a:off x="2590800" y="4044858"/>
                  <a:ext cx="3084285" cy="1963511"/>
                  <a:chOff x="2590800" y="4038600"/>
                  <a:chExt cx="3084285" cy="1969770"/>
                </a:xfrm>
              </p:grpSpPr>
              <p:cxnSp>
                <p:nvCxnSpPr>
                  <p:cNvPr id="172" name="Straight Connector 171"/>
                  <p:cNvCxnSpPr/>
                  <p:nvPr/>
                </p:nvCxnSpPr>
                <p:spPr>
                  <a:xfrm>
                    <a:off x="2590800" y="4038600"/>
                    <a:ext cx="0" cy="762000"/>
                  </a:xfrm>
                  <a:prstGeom prst="line">
                    <a:avLst/>
                  </a:prstGeom>
                  <a:ln w="19050">
                    <a:solidFill>
                      <a:srgbClr val="2712A6"/>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a:off x="2590800" y="4800600"/>
                    <a:ext cx="1295400" cy="0"/>
                  </a:xfrm>
                  <a:prstGeom prst="line">
                    <a:avLst/>
                  </a:prstGeom>
                  <a:ln w="19050">
                    <a:solidFill>
                      <a:srgbClr val="2712A6"/>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a:xfrm flipH="1">
                    <a:off x="3681413" y="4808686"/>
                    <a:ext cx="6350" cy="1199684"/>
                  </a:xfrm>
                  <a:prstGeom prst="line">
                    <a:avLst/>
                  </a:prstGeom>
                  <a:ln w="19050">
                    <a:solidFill>
                      <a:srgbClr val="2712A6"/>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a:off x="3681413" y="6008370"/>
                    <a:ext cx="204787" cy="0"/>
                  </a:xfrm>
                  <a:prstGeom prst="line">
                    <a:avLst/>
                  </a:prstGeom>
                  <a:ln w="19050">
                    <a:solidFill>
                      <a:srgbClr val="2712A6"/>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a:xfrm>
                    <a:off x="5470298" y="6008370"/>
                    <a:ext cx="204787" cy="0"/>
                  </a:xfrm>
                  <a:prstGeom prst="line">
                    <a:avLst/>
                  </a:prstGeom>
                  <a:ln w="19050">
                    <a:solidFill>
                      <a:srgbClr val="2712A6"/>
                    </a:solidFill>
                  </a:ln>
                </p:spPr>
                <p:style>
                  <a:lnRef idx="1">
                    <a:schemeClr val="accent1"/>
                  </a:lnRef>
                  <a:fillRef idx="0">
                    <a:schemeClr val="accent1"/>
                  </a:fillRef>
                  <a:effectRef idx="0">
                    <a:schemeClr val="accent1"/>
                  </a:effectRef>
                  <a:fontRef idx="minor">
                    <a:schemeClr val="tx1"/>
                  </a:fontRef>
                </p:style>
              </p:cxnSp>
            </p:grpSp>
            <p:sp>
              <p:nvSpPr>
                <p:cNvPr id="171" name="Oval 170"/>
                <p:cNvSpPr/>
                <p:nvPr/>
              </p:nvSpPr>
              <p:spPr>
                <a:xfrm>
                  <a:off x="2550353" y="4021999"/>
                  <a:ext cx="80894" cy="80894"/>
                </a:xfrm>
                <a:prstGeom prst="ellipse">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solidFill>
                      <a:srgbClr val="000099"/>
                    </a:solidFill>
                  </a:endParaRPr>
                </a:p>
              </p:txBody>
            </p:sp>
          </p:grpSp>
        </p:grpSp>
        <p:cxnSp>
          <p:nvCxnSpPr>
            <p:cNvPr id="182" name="Elbow Connector 181"/>
            <p:cNvCxnSpPr>
              <a:endCxn id="129" idx="2"/>
            </p:cNvCxnSpPr>
            <p:nvPr/>
          </p:nvCxnSpPr>
          <p:spPr>
            <a:xfrm rot="10800000">
              <a:off x="1101625" y="2437185"/>
              <a:ext cx="993086" cy="831956"/>
            </a:xfrm>
            <a:prstGeom prst="bentConnector2">
              <a:avLst/>
            </a:prstGeom>
            <a:ln w="19050">
              <a:solidFill>
                <a:srgbClr val="000099"/>
              </a:solidFill>
              <a:headEnd type="oval"/>
              <a:tailEnd type="triangle"/>
            </a:ln>
          </p:spPr>
          <p:style>
            <a:lnRef idx="3">
              <a:schemeClr val="accent1"/>
            </a:lnRef>
            <a:fillRef idx="0">
              <a:schemeClr val="accent1"/>
            </a:fillRef>
            <a:effectRef idx="2">
              <a:schemeClr val="accent1"/>
            </a:effectRef>
            <a:fontRef idx="minor">
              <a:schemeClr val="tx1"/>
            </a:fontRef>
          </p:style>
        </p:cxnSp>
        <p:cxnSp>
          <p:nvCxnSpPr>
            <p:cNvPr id="192" name="Straight Arrow Connector 191"/>
            <p:cNvCxnSpPr/>
            <p:nvPr/>
          </p:nvCxnSpPr>
          <p:spPr>
            <a:xfrm>
              <a:off x="5534668" y="5292334"/>
              <a:ext cx="249863" cy="0"/>
            </a:xfrm>
            <a:prstGeom prst="straightConnector1">
              <a:avLst/>
            </a:prstGeom>
            <a:ln w="19050">
              <a:solidFill>
                <a:srgbClr val="000099"/>
              </a:solidFill>
              <a:tailEnd type="arrow"/>
            </a:ln>
          </p:spPr>
          <p:style>
            <a:lnRef idx="1">
              <a:schemeClr val="accent1"/>
            </a:lnRef>
            <a:fillRef idx="0">
              <a:schemeClr val="accent1"/>
            </a:fillRef>
            <a:effectRef idx="0">
              <a:schemeClr val="accent1"/>
            </a:effectRef>
            <a:fontRef idx="minor">
              <a:schemeClr val="tx1"/>
            </a:fontRef>
          </p:style>
        </p:cxnSp>
        <p:sp>
          <p:nvSpPr>
            <p:cNvPr id="196" name="TextBox 195"/>
            <p:cNvSpPr txBox="1"/>
            <p:nvPr/>
          </p:nvSpPr>
          <p:spPr>
            <a:xfrm>
              <a:off x="2039103" y="949029"/>
              <a:ext cx="273015" cy="95343"/>
            </a:xfrm>
            <a:prstGeom prst="rect">
              <a:avLst/>
            </a:prstGeom>
            <a:noFill/>
          </p:spPr>
          <p:txBody>
            <a:bodyPr vert="eaVert" wrap="none" rtlCol="0">
              <a:spAutoFit/>
            </a:bodyPr>
            <a:lstStyle/>
            <a:p>
              <a:endParaRPr lang="en-US" sz="600" b="1" dirty="0">
                <a:solidFill>
                  <a:srgbClr val="000099"/>
                </a:solidFill>
                <a:latin typeface="+mj-lt"/>
                <a:ea typeface="Microsoft YaHei" pitchFamily="34" charset="-122"/>
              </a:endParaRPr>
            </a:p>
          </p:txBody>
        </p:sp>
        <p:pic>
          <p:nvPicPr>
            <p:cNvPr id="197" name="Picture 196"/>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5868144" y="4822934"/>
              <a:ext cx="1479647" cy="938807"/>
            </a:xfrm>
            <a:prstGeom prst="rect">
              <a:avLst/>
            </a:prstGeom>
          </p:spPr>
        </p:pic>
      </p:grpSp>
      <p:sp>
        <p:nvSpPr>
          <p:cNvPr id="90" name="Rounded Rectangle 89"/>
          <p:cNvSpPr/>
          <p:nvPr/>
        </p:nvSpPr>
        <p:spPr>
          <a:xfrm>
            <a:off x="114275" y="680114"/>
            <a:ext cx="2161591" cy="285750"/>
          </a:xfrm>
          <a:prstGeom prst="roundRect">
            <a:avLst/>
          </a:prstGeom>
          <a:solidFill>
            <a:srgbClr val="000099"/>
          </a:solidFill>
          <a:ln>
            <a:solidFill>
              <a:srgbClr val="9496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t>HIGH SECURITY LOCKS </a:t>
            </a:r>
            <a:r>
              <a:rPr lang="en-US" sz="1200" dirty="0" smtClean="0"/>
              <a:t>/KEYS</a:t>
            </a:r>
            <a:endParaRPr lang="en-US" sz="1200" dirty="0"/>
          </a:p>
        </p:txBody>
      </p:sp>
      <p:sp>
        <p:nvSpPr>
          <p:cNvPr id="91" name="Rounded Rectangle 90"/>
          <p:cNvSpPr/>
          <p:nvPr/>
        </p:nvSpPr>
        <p:spPr>
          <a:xfrm>
            <a:off x="4670759" y="680114"/>
            <a:ext cx="2178252" cy="288088"/>
          </a:xfrm>
          <a:prstGeom prst="roundRect">
            <a:avLst/>
          </a:prstGeom>
          <a:solidFill>
            <a:srgbClr val="000099"/>
          </a:solidFill>
          <a:ln>
            <a:solidFill>
              <a:srgbClr val="9496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t>TIME &amp; ATTENDANCE SYSTEM</a:t>
            </a:r>
          </a:p>
        </p:txBody>
      </p:sp>
      <p:sp>
        <p:nvSpPr>
          <p:cNvPr id="92" name="Rounded Rectangle 91"/>
          <p:cNvSpPr/>
          <p:nvPr/>
        </p:nvSpPr>
        <p:spPr>
          <a:xfrm>
            <a:off x="6967690" y="680114"/>
            <a:ext cx="1990315" cy="288088"/>
          </a:xfrm>
          <a:prstGeom prst="roundRect">
            <a:avLst/>
          </a:prstGeom>
          <a:solidFill>
            <a:srgbClr val="000099"/>
          </a:solidFill>
          <a:ln>
            <a:solidFill>
              <a:srgbClr val="9496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t>KEY MANAGEMENT SYSTEM</a:t>
            </a:r>
          </a:p>
        </p:txBody>
      </p:sp>
      <p:sp>
        <p:nvSpPr>
          <p:cNvPr id="93" name="Rounded Rectangle 92"/>
          <p:cNvSpPr/>
          <p:nvPr/>
        </p:nvSpPr>
        <p:spPr>
          <a:xfrm>
            <a:off x="2403168" y="680170"/>
            <a:ext cx="2116423" cy="288032"/>
          </a:xfrm>
          <a:prstGeom prst="roundRect">
            <a:avLst/>
          </a:prstGeom>
          <a:solidFill>
            <a:srgbClr val="000099"/>
          </a:solidFill>
          <a:ln>
            <a:solidFill>
              <a:srgbClr val="9496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t>ACCESS CONTROL SYSTEM</a:t>
            </a:r>
          </a:p>
        </p:txBody>
      </p:sp>
      <p:pic>
        <p:nvPicPr>
          <p:cNvPr id="94" name="Picture 2" descr="C:\Users\mfan\Desktop\RFID Fair Poster -1.png"/>
          <p:cNvPicPr>
            <a:picLocks noChangeAspect="1" noChangeArrowheads="1"/>
          </p:cNvPicPr>
          <p:nvPr/>
        </p:nvPicPr>
        <p:blipFill rotWithShape="1">
          <a:blip r:embed="rId17" cstate="email">
            <a:extLst>
              <a:ext uri="{BEBA8EAE-BF5A-486C-A8C5-ECC9F3942E4B}">
                <a14:imgProps xmlns:a14="http://schemas.microsoft.com/office/drawing/2010/main">
                  <a14:imgLayer r:embed="rId18">
                    <a14:imgEffect>
                      <a14:brightnessContrast contrast="20000"/>
                    </a14:imgEffect>
                  </a14:imgLayer>
                </a14:imgProps>
              </a:ext>
              <a:ext uri="{28A0092B-C50C-407E-A947-70E740481C1C}">
                <a14:useLocalDpi xmlns:a14="http://schemas.microsoft.com/office/drawing/2010/main"/>
              </a:ext>
            </a:extLst>
          </a:blip>
          <a:srcRect/>
          <a:stretch/>
        </p:blipFill>
        <p:spPr bwMode="auto">
          <a:xfrm>
            <a:off x="1612774" y="1077823"/>
            <a:ext cx="1276628" cy="640080"/>
          </a:xfrm>
          <a:prstGeom prst="rect">
            <a:avLst/>
          </a:prstGeom>
          <a:noFill/>
          <a:extLst>
            <a:ext uri="{909E8E84-426E-40DD-AFC4-6F175D3DCCD1}">
              <a14:hiddenFill xmlns:a14="http://schemas.microsoft.com/office/drawing/2010/main">
                <a:solidFill>
                  <a:srgbClr val="FFFFFF"/>
                </a:solidFill>
              </a14:hiddenFill>
            </a:ext>
          </a:extLst>
        </p:spPr>
      </p:pic>
      <p:cxnSp>
        <p:nvCxnSpPr>
          <p:cNvPr id="99" name="Straight Arrow Connector 98"/>
          <p:cNvCxnSpPr/>
          <p:nvPr/>
        </p:nvCxnSpPr>
        <p:spPr>
          <a:xfrm flipV="1">
            <a:off x="2271131" y="1795078"/>
            <a:ext cx="0" cy="504418"/>
          </a:xfrm>
          <a:prstGeom prst="straightConnector1">
            <a:avLst/>
          </a:prstGeom>
          <a:ln w="19050">
            <a:solidFill>
              <a:srgbClr val="000099"/>
            </a:solidFill>
            <a:headEnd type="none" w="med" len="med"/>
            <a:tailEnd type="triangl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85" name="Group 84"/>
          <p:cNvGrpSpPr/>
          <p:nvPr/>
        </p:nvGrpSpPr>
        <p:grpSpPr>
          <a:xfrm>
            <a:off x="8458200" y="97079"/>
            <a:ext cx="609600" cy="592142"/>
            <a:chOff x="7360620" y="1565081"/>
            <a:chExt cx="673561" cy="702480"/>
          </a:xfrm>
        </p:grpSpPr>
        <p:pic>
          <p:nvPicPr>
            <p:cNvPr id="86" name="Picture 2"/>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7360620" y="1565081"/>
              <a:ext cx="640380" cy="640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7" name="TextBox 86"/>
            <p:cNvSpPr txBox="1"/>
            <p:nvPr/>
          </p:nvSpPr>
          <p:spPr>
            <a:xfrm>
              <a:off x="7360620" y="1975460"/>
              <a:ext cx="673561" cy="292101"/>
            </a:xfrm>
            <a:prstGeom prst="rect">
              <a:avLst/>
            </a:prstGeom>
            <a:noFill/>
          </p:spPr>
          <p:txBody>
            <a:bodyPr wrap="square" rtlCol="0">
              <a:spAutoFit/>
            </a:bodyPr>
            <a:lstStyle/>
            <a:p>
              <a:r>
                <a:rPr lang="en-US" sz="1000" b="1" dirty="0" smtClean="0"/>
                <a:t>AFRICA</a:t>
              </a:r>
              <a:endParaRPr lang="fr-FR" sz="1000" b="1" dirty="0"/>
            </a:p>
          </p:txBody>
        </p:sp>
      </p:grpSp>
    </p:spTree>
    <p:extLst>
      <p:ext uri="{BB962C8B-B14F-4D97-AF65-F5344CB8AC3E}">
        <p14:creationId xmlns:p14="http://schemas.microsoft.com/office/powerpoint/2010/main" val="201244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3F938279-FE00-42F3-B6EC-C576D7AFB98F}" type="slidenum">
              <a:rPr lang="en-US" altLang="zh-CN" smtClean="0"/>
              <a:pPr>
                <a:defRPr/>
              </a:pPr>
              <a:t>12</a:t>
            </a:fld>
            <a:endParaRPr lang="en-US" altLang="zh-CN" dirty="0"/>
          </a:p>
        </p:txBody>
      </p:sp>
      <p:sp>
        <p:nvSpPr>
          <p:cNvPr id="3" name="TextBox 1"/>
          <p:cNvSpPr txBox="1">
            <a:spLocks noChangeArrowheads="1"/>
          </p:cNvSpPr>
          <p:nvPr/>
        </p:nvSpPr>
        <p:spPr bwMode="auto">
          <a:xfrm>
            <a:off x="1600200" y="203330"/>
            <a:ext cx="6217620" cy="400110"/>
          </a:xfrm>
          <a:prstGeom prst="rect">
            <a:avLst/>
          </a:prstGeom>
          <a:noFill/>
          <a:ln w="9525">
            <a:noFill/>
            <a:miter lim="800000"/>
            <a:headEnd/>
            <a:tailEnd/>
          </a:ln>
        </p:spPr>
        <p:txBody>
          <a:bodyPr wrap="square">
            <a:spAutoFit/>
          </a:bodyPr>
          <a:lstStyle/>
          <a:p>
            <a:pPr algn="ctr"/>
            <a:r>
              <a:rPr lang="en-US" altLang="zh-CN" sz="2000" b="1" dirty="0" err="1" smtClean="0">
                <a:solidFill>
                  <a:srgbClr val="000099"/>
                </a:solidFill>
                <a:latin typeface="+mn-lt"/>
                <a:cs typeface="Arial" pitchFamily="34" charset="0"/>
              </a:rPr>
              <a:t>Acsys</a:t>
            </a:r>
            <a:r>
              <a:rPr lang="en-US" altLang="zh-CN" sz="2000" b="1" dirty="0" smtClean="0">
                <a:solidFill>
                  <a:srgbClr val="000099"/>
                </a:solidFill>
                <a:latin typeface="+mn-lt"/>
                <a:cs typeface="Arial" pitchFamily="34" charset="0"/>
              </a:rPr>
              <a:t> success was based on its market focus</a:t>
            </a:r>
            <a:endParaRPr lang="zh-CN" altLang="en-US" sz="2000" b="1" dirty="0">
              <a:solidFill>
                <a:srgbClr val="000099"/>
              </a:solidFill>
              <a:latin typeface="+mn-lt"/>
              <a:cs typeface="Arial" pitchFamily="34" charset="0"/>
            </a:endParaRPr>
          </a:p>
        </p:txBody>
      </p:sp>
      <p:sp>
        <p:nvSpPr>
          <p:cNvPr id="4" name="TextBox 3"/>
          <p:cNvSpPr txBox="1"/>
          <p:nvPr/>
        </p:nvSpPr>
        <p:spPr>
          <a:xfrm>
            <a:off x="304800" y="762000"/>
            <a:ext cx="8610600" cy="5478423"/>
          </a:xfrm>
          <a:prstGeom prst="rect">
            <a:avLst/>
          </a:prstGeom>
          <a:noFill/>
        </p:spPr>
        <p:txBody>
          <a:bodyPr wrap="square" rtlCol="0">
            <a:spAutoFit/>
          </a:bodyPr>
          <a:lstStyle/>
          <a:p>
            <a:pPr marL="285750" indent="-285750">
              <a:buFontTx/>
              <a:buChar char="-"/>
            </a:pPr>
            <a:r>
              <a:rPr lang="en-US" sz="1400" dirty="0" smtClean="0">
                <a:solidFill>
                  <a:srgbClr val="000099"/>
                </a:solidFill>
              </a:rPr>
              <a:t>Our product was originally designed to solve the problem of copied keys, keys being used when they shouldn’t be used, and the effect of lost/stolen keys which have as a result that locks need to be changed.</a:t>
            </a:r>
          </a:p>
          <a:p>
            <a:pPr marL="285750" indent="-285750">
              <a:buFontTx/>
              <a:buChar char="-"/>
            </a:pPr>
            <a:r>
              <a:rPr lang="en-US" sz="1400" dirty="0" smtClean="0">
                <a:solidFill>
                  <a:srgbClr val="000099"/>
                </a:solidFill>
              </a:rPr>
              <a:t>Even though the most logical markets for our product would be Europe, Asia and the Middle-East, we decided to also include Africa in our sales efforts.</a:t>
            </a:r>
          </a:p>
          <a:p>
            <a:pPr marL="285750" indent="-285750">
              <a:buFontTx/>
              <a:buChar char="-"/>
            </a:pPr>
            <a:r>
              <a:rPr lang="en-US" sz="1400" dirty="0" smtClean="0">
                <a:solidFill>
                  <a:srgbClr val="000099"/>
                </a:solidFill>
              </a:rPr>
              <a:t>We first started by identifying areas where our product would be used, not as a ‘nice to have’ solution, but focused on where the product could be used and increase operational control and reduce losses, when this segment is identified, it is easy to calculate what people would be ready to spend to curb these losses…</a:t>
            </a:r>
          </a:p>
          <a:p>
            <a:pPr marL="285750" indent="-285750">
              <a:buFontTx/>
              <a:buChar char="-"/>
            </a:pPr>
            <a:r>
              <a:rPr lang="en-US" sz="1400" dirty="0" smtClean="0">
                <a:solidFill>
                  <a:srgbClr val="000099"/>
                </a:solidFill>
              </a:rPr>
              <a:t>Our research allowed us to identify specific sectors that needed solutions like ours which were :</a:t>
            </a:r>
          </a:p>
          <a:p>
            <a:pPr marL="742950" lvl="1" indent="-285750">
              <a:buFontTx/>
              <a:buChar char="-"/>
            </a:pPr>
            <a:r>
              <a:rPr lang="en-US" sz="1400" dirty="0" smtClean="0">
                <a:solidFill>
                  <a:srgbClr val="000099"/>
                </a:solidFill>
              </a:rPr>
              <a:t>Telecom industry</a:t>
            </a:r>
          </a:p>
          <a:p>
            <a:pPr marL="742950" lvl="1" indent="-285750">
              <a:buFontTx/>
              <a:buChar char="-"/>
            </a:pPr>
            <a:r>
              <a:rPr lang="en-US" sz="1400" dirty="0" smtClean="0">
                <a:solidFill>
                  <a:srgbClr val="000099"/>
                </a:solidFill>
              </a:rPr>
              <a:t>Banking industry</a:t>
            </a:r>
          </a:p>
          <a:p>
            <a:pPr marL="742950" lvl="1" indent="-285750">
              <a:buFontTx/>
              <a:buChar char="-"/>
            </a:pPr>
            <a:r>
              <a:rPr lang="en-US" sz="1400" dirty="0" smtClean="0">
                <a:solidFill>
                  <a:srgbClr val="000099"/>
                </a:solidFill>
              </a:rPr>
              <a:t>Logistics and warehousing industry</a:t>
            </a:r>
          </a:p>
          <a:p>
            <a:pPr marL="742950" lvl="1" indent="-285750">
              <a:buFontTx/>
              <a:buChar char="-"/>
            </a:pPr>
            <a:r>
              <a:rPr lang="en-US" sz="1400" dirty="0" smtClean="0">
                <a:solidFill>
                  <a:srgbClr val="000099"/>
                </a:solidFill>
              </a:rPr>
              <a:t>Oil/Gas/Mining industry</a:t>
            </a:r>
          </a:p>
          <a:p>
            <a:pPr marL="742950" lvl="1" indent="-285750">
              <a:buFontTx/>
              <a:buChar char="-"/>
            </a:pPr>
            <a:r>
              <a:rPr lang="en-US" sz="1400" dirty="0" smtClean="0">
                <a:solidFill>
                  <a:srgbClr val="000099"/>
                </a:solidFill>
              </a:rPr>
              <a:t>Military</a:t>
            </a:r>
          </a:p>
          <a:p>
            <a:pPr marL="742950" lvl="1" indent="-285750">
              <a:buFontTx/>
              <a:buChar char="-"/>
            </a:pPr>
            <a:r>
              <a:rPr lang="en-US" sz="1400" dirty="0" smtClean="0">
                <a:solidFill>
                  <a:srgbClr val="000099"/>
                </a:solidFill>
              </a:rPr>
              <a:t>Government</a:t>
            </a:r>
          </a:p>
          <a:p>
            <a:pPr marL="285750" indent="-285750">
              <a:buFontTx/>
              <a:buChar char="-"/>
            </a:pPr>
            <a:r>
              <a:rPr lang="en-US" sz="1400" dirty="0" smtClean="0">
                <a:solidFill>
                  <a:srgbClr val="000099"/>
                </a:solidFill>
              </a:rPr>
              <a:t>We adapted our marketing and sales pitch to those verticals by making </a:t>
            </a:r>
            <a:r>
              <a:rPr lang="en-US" sz="1400" dirty="0" err="1" smtClean="0">
                <a:solidFill>
                  <a:srgbClr val="000099"/>
                </a:solidFill>
              </a:rPr>
              <a:t>extencive</a:t>
            </a:r>
            <a:r>
              <a:rPr lang="en-US" sz="1400" dirty="0" smtClean="0">
                <a:solidFill>
                  <a:srgbClr val="000099"/>
                </a:solidFill>
              </a:rPr>
              <a:t> market research into identifying all of the problems in those verticals</a:t>
            </a:r>
          </a:p>
          <a:p>
            <a:pPr marL="285750" indent="-285750">
              <a:buFontTx/>
              <a:buChar char="-"/>
            </a:pPr>
            <a:r>
              <a:rPr lang="en-US" sz="1400" dirty="0" smtClean="0">
                <a:solidFill>
                  <a:srgbClr val="000099"/>
                </a:solidFill>
              </a:rPr>
              <a:t>Our proposals took into account the “real situation” which meant that we adapted our </a:t>
            </a:r>
            <a:r>
              <a:rPr lang="en-US" sz="1400" dirty="0" err="1" smtClean="0">
                <a:solidFill>
                  <a:srgbClr val="000099"/>
                </a:solidFill>
              </a:rPr>
              <a:t>exisiting</a:t>
            </a:r>
            <a:r>
              <a:rPr lang="en-US" sz="1400" dirty="0" smtClean="0">
                <a:solidFill>
                  <a:srgbClr val="000099"/>
                </a:solidFill>
              </a:rPr>
              <a:t> solutions to that market  ex – SMS instead of App, 3G instead of </a:t>
            </a:r>
            <a:r>
              <a:rPr lang="en-US" sz="1400" dirty="0" err="1" smtClean="0">
                <a:solidFill>
                  <a:srgbClr val="000099"/>
                </a:solidFill>
              </a:rPr>
              <a:t>Wifi</a:t>
            </a:r>
            <a:r>
              <a:rPr lang="en-US" sz="1400" dirty="0" smtClean="0">
                <a:solidFill>
                  <a:srgbClr val="000099"/>
                </a:solidFill>
              </a:rPr>
              <a:t>, automatic back-ups  (instead of manual back-ups) etc..</a:t>
            </a:r>
            <a:endParaRPr lang="en-US" sz="1400" dirty="0">
              <a:solidFill>
                <a:srgbClr val="000099"/>
              </a:solidFill>
            </a:endParaRPr>
          </a:p>
          <a:p>
            <a:pPr marL="285750" indent="-285750">
              <a:buFontTx/>
              <a:buChar char="-"/>
            </a:pPr>
            <a:r>
              <a:rPr lang="en-US" sz="1400" dirty="0" smtClean="0">
                <a:solidFill>
                  <a:srgbClr val="000099"/>
                </a:solidFill>
              </a:rPr>
              <a:t>As our whole system is managed by a software, and based on the </a:t>
            </a:r>
            <a:r>
              <a:rPr lang="en-US" sz="1400" dirty="0" err="1" smtClean="0">
                <a:solidFill>
                  <a:srgbClr val="000099"/>
                </a:solidFill>
              </a:rPr>
              <a:t>ffedbacks</a:t>
            </a:r>
            <a:r>
              <a:rPr lang="en-US" sz="1400" dirty="0" smtClean="0">
                <a:solidFill>
                  <a:srgbClr val="000099"/>
                </a:solidFill>
              </a:rPr>
              <a:t> that we had received since 2007,we developed a WIZARD based software which made training on the software very easy and reduced errors to a very low one digit %</a:t>
            </a:r>
            <a:endParaRPr lang="en-US" sz="1400" dirty="0">
              <a:solidFill>
                <a:srgbClr val="000099"/>
              </a:solidFill>
            </a:endParaRPr>
          </a:p>
          <a:p>
            <a:pPr marL="285750" indent="-285750">
              <a:buFontTx/>
              <a:buChar char="-"/>
            </a:pPr>
            <a:r>
              <a:rPr lang="en-US" sz="1400" dirty="0" smtClean="0">
                <a:solidFill>
                  <a:srgbClr val="000099"/>
                </a:solidFill>
              </a:rPr>
              <a:t>“eliminate’ the Human element as much as possible within the whole process as the human is prone to corruption, collusion, error (through lack of education) or outright lazy-ness</a:t>
            </a:r>
            <a:endParaRPr lang="en-US" sz="1400" dirty="0">
              <a:solidFill>
                <a:srgbClr val="000099"/>
              </a:solidFill>
            </a:endParaRPr>
          </a:p>
          <a:p>
            <a:pPr lvl="1"/>
            <a:endParaRPr lang="en-US" sz="1400" dirty="0" smtClean="0">
              <a:solidFill>
                <a:srgbClr val="000099"/>
              </a:solidFill>
            </a:endParaRPr>
          </a:p>
          <a:p>
            <a:pPr lvl="1"/>
            <a:endParaRPr lang="fr-FR" sz="1400" dirty="0">
              <a:solidFill>
                <a:srgbClr val="000099"/>
              </a:solidFill>
            </a:endParaRPr>
          </a:p>
        </p:txBody>
      </p:sp>
      <p:grpSp>
        <p:nvGrpSpPr>
          <p:cNvPr id="5" name="Group 4"/>
          <p:cNvGrpSpPr/>
          <p:nvPr/>
        </p:nvGrpSpPr>
        <p:grpSpPr>
          <a:xfrm>
            <a:off x="8458200" y="97079"/>
            <a:ext cx="609600" cy="592142"/>
            <a:chOff x="7360620" y="1565081"/>
            <a:chExt cx="673561" cy="702480"/>
          </a:xfrm>
        </p:grpSpPr>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60620" y="1565081"/>
              <a:ext cx="640380" cy="640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7360620" y="1975460"/>
              <a:ext cx="673561" cy="292101"/>
            </a:xfrm>
            <a:prstGeom prst="rect">
              <a:avLst/>
            </a:prstGeom>
            <a:noFill/>
          </p:spPr>
          <p:txBody>
            <a:bodyPr wrap="square" rtlCol="0">
              <a:spAutoFit/>
            </a:bodyPr>
            <a:lstStyle/>
            <a:p>
              <a:r>
                <a:rPr lang="en-US" sz="1000" b="1" dirty="0" smtClean="0"/>
                <a:t>AFRICA</a:t>
              </a:r>
              <a:endParaRPr lang="fr-FR" sz="1000" b="1" dirty="0"/>
            </a:p>
          </p:txBody>
        </p:sp>
      </p:grpSp>
    </p:spTree>
    <p:extLst>
      <p:ext uri="{BB962C8B-B14F-4D97-AF65-F5344CB8AC3E}">
        <p14:creationId xmlns:p14="http://schemas.microsoft.com/office/powerpoint/2010/main" val="22406338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3" name="TextBox 1"/>
          <p:cNvSpPr txBox="1">
            <a:spLocks noChangeArrowheads="1"/>
          </p:cNvSpPr>
          <p:nvPr/>
        </p:nvSpPr>
        <p:spPr bwMode="auto">
          <a:xfrm>
            <a:off x="1482341" y="202367"/>
            <a:ext cx="6353034" cy="369332"/>
          </a:xfrm>
          <a:prstGeom prst="rect">
            <a:avLst/>
          </a:prstGeom>
          <a:noFill/>
          <a:ln w="9525">
            <a:noFill/>
            <a:miter lim="800000"/>
            <a:headEnd/>
            <a:tailEnd/>
          </a:ln>
        </p:spPr>
        <p:txBody>
          <a:bodyPr wrap="square">
            <a:spAutoFit/>
          </a:bodyPr>
          <a:lstStyle/>
          <a:p>
            <a:pPr algn="ctr"/>
            <a:r>
              <a:rPr lang="en-US" altLang="zh-CN" b="1" dirty="0" smtClean="0">
                <a:solidFill>
                  <a:srgbClr val="000099"/>
                </a:solidFill>
                <a:latin typeface="+mn-lt"/>
              </a:rPr>
              <a:t>The </a:t>
            </a:r>
            <a:r>
              <a:rPr lang="en-US" altLang="zh-CN" b="1" dirty="0" err="1" smtClean="0">
                <a:solidFill>
                  <a:srgbClr val="000099"/>
                </a:solidFill>
                <a:latin typeface="+mn-lt"/>
              </a:rPr>
              <a:t>Acsys</a:t>
            </a:r>
            <a:r>
              <a:rPr lang="en-US" altLang="zh-CN" b="1" dirty="0" smtClean="0">
                <a:solidFill>
                  <a:srgbClr val="000099"/>
                </a:solidFill>
                <a:latin typeface="+mn-lt"/>
              </a:rPr>
              <a:t> solution to reduce Cell Tower DOWN-TIME</a:t>
            </a:r>
            <a:endParaRPr lang="en-US" altLang="zh-CN" b="1" dirty="0" smtClean="0">
              <a:solidFill>
                <a:srgbClr val="000099"/>
              </a:solidFill>
              <a:latin typeface="+mn-lt"/>
            </a:endParaRPr>
          </a:p>
        </p:txBody>
      </p:sp>
      <p:pic>
        <p:nvPicPr>
          <p:cNvPr id="182" name="Picture 1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bwMode="auto">
          <a:xfrm rot="10800000">
            <a:off x="4803507" y="5880649"/>
            <a:ext cx="382825" cy="212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3" name="Picture 1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bwMode="auto">
          <a:xfrm rot="10800000">
            <a:off x="6990805" y="5795581"/>
            <a:ext cx="382825" cy="212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 name="Picture 1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bwMode="auto">
          <a:xfrm rot="10800000">
            <a:off x="4830221" y="4997363"/>
            <a:ext cx="382825" cy="212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 name="Slide Number Placeholder 1"/>
          <p:cNvSpPr txBox="1">
            <a:spLocks/>
          </p:cNvSpPr>
          <p:nvPr/>
        </p:nvSpPr>
        <p:spPr>
          <a:xfrm>
            <a:off x="8336936" y="6371159"/>
            <a:ext cx="477416"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defTabSz="457200" rtl="0" fontAlgn="base">
              <a:spcBef>
                <a:spcPct val="0"/>
              </a:spcBef>
              <a:spcAft>
                <a:spcPct val="0"/>
              </a:spcAft>
              <a:defRPr sz="1100" kern="1200">
                <a:solidFill>
                  <a:schemeClr val="bg1"/>
                </a:solidFill>
                <a:latin typeface="微软雅黑" pitchFamily="34" charset="-122"/>
                <a:ea typeface="微软雅黑" pitchFamily="34" charset="-122"/>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fld id="{29E0482C-5E05-4127-ADC5-B2607D50C12C}" type="slidenum">
              <a:rPr lang="en-US" sz="1400" smtClean="0">
                <a:latin typeface="+mn-lt"/>
              </a:rPr>
              <a:pPr/>
              <a:t>13</a:t>
            </a:fld>
            <a:endParaRPr lang="en-US" sz="1400" dirty="0">
              <a:latin typeface="+mn-lt"/>
            </a:endParaRPr>
          </a:p>
        </p:txBody>
      </p:sp>
      <p:grpSp>
        <p:nvGrpSpPr>
          <p:cNvPr id="62" name="Group 59"/>
          <p:cNvGrpSpPr>
            <a:grpSpLocks/>
          </p:cNvGrpSpPr>
          <p:nvPr/>
        </p:nvGrpSpPr>
        <p:grpSpPr bwMode="auto">
          <a:xfrm>
            <a:off x="3734477" y="766241"/>
            <a:ext cx="628023" cy="1166813"/>
            <a:chOff x="3884613" y="848418"/>
            <a:chExt cx="628023" cy="1166813"/>
          </a:xfrm>
        </p:grpSpPr>
        <p:pic>
          <p:nvPicPr>
            <p:cNvPr id="63"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944311" y="848418"/>
              <a:ext cx="568325" cy="1166813"/>
            </a:xfrm>
            <a:prstGeom prst="rect">
              <a:avLst/>
            </a:prstGeom>
            <a:noFill/>
            <a:ln w="9525">
              <a:noFill/>
              <a:miter lim="800000"/>
              <a:headEnd/>
              <a:tailEnd/>
            </a:ln>
          </p:spPr>
        </p:pic>
        <p:sp>
          <p:nvSpPr>
            <p:cNvPr id="65" name="TextBox 39"/>
            <p:cNvSpPr txBox="1">
              <a:spLocks noChangeArrowheads="1"/>
            </p:cNvSpPr>
            <p:nvPr/>
          </p:nvSpPr>
          <p:spPr bwMode="auto">
            <a:xfrm>
              <a:off x="3884613" y="868363"/>
              <a:ext cx="375424" cy="369332"/>
            </a:xfrm>
            <a:prstGeom prst="rect">
              <a:avLst/>
            </a:prstGeom>
            <a:noFill/>
            <a:ln w="9525">
              <a:noFill/>
              <a:miter lim="800000"/>
              <a:headEnd/>
              <a:tailEnd/>
            </a:ln>
          </p:spPr>
          <p:txBody>
            <a:bodyPr wrap="none">
              <a:spAutoFit/>
            </a:bodyPr>
            <a:lstStyle/>
            <a:p>
              <a:r>
                <a:rPr lang="en-US" b="1" dirty="0">
                  <a:solidFill>
                    <a:srgbClr val="191D88"/>
                  </a:solidFill>
                </a:rPr>
                <a:t>B</a:t>
              </a:r>
              <a:r>
                <a:rPr lang="en-US" b="1" dirty="0" smtClean="0">
                  <a:solidFill>
                    <a:srgbClr val="191D88"/>
                  </a:solidFill>
                  <a:latin typeface="+mn-lt"/>
                </a:rPr>
                <a:t>.</a:t>
              </a:r>
              <a:endParaRPr lang="en-US" b="1" dirty="0">
                <a:solidFill>
                  <a:srgbClr val="191D88"/>
                </a:solidFill>
                <a:latin typeface="+mn-lt"/>
              </a:endParaRPr>
            </a:p>
          </p:txBody>
        </p:sp>
      </p:grpSp>
      <p:sp>
        <p:nvSpPr>
          <p:cNvPr id="66" name="TextBox 1"/>
          <p:cNvSpPr txBox="1">
            <a:spLocks noChangeArrowheads="1"/>
          </p:cNvSpPr>
          <p:nvPr/>
        </p:nvSpPr>
        <p:spPr bwMode="auto">
          <a:xfrm>
            <a:off x="173714" y="859211"/>
            <a:ext cx="1008063" cy="400050"/>
          </a:xfrm>
          <a:prstGeom prst="rect">
            <a:avLst/>
          </a:prstGeom>
          <a:noFill/>
          <a:ln w="9525">
            <a:noFill/>
            <a:miter lim="800000"/>
            <a:headEnd/>
            <a:tailEnd/>
          </a:ln>
        </p:spPr>
        <p:txBody>
          <a:bodyPr>
            <a:spAutoFit/>
          </a:bodyPr>
          <a:lstStyle/>
          <a:p>
            <a:r>
              <a:rPr lang="en-US" altLang="zh-CN" sz="2000" b="1" dirty="0">
                <a:solidFill>
                  <a:srgbClr val="191D88"/>
                </a:solidFill>
                <a:latin typeface="+mn-lt"/>
              </a:rPr>
              <a:t>Before</a:t>
            </a:r>
            <a:endParaRPr lang="zh-CN" altLang="en-US" sz="2000" b="1">
              <a:solidFill>
                <a:srgbClr val="191D88"/>
              </a:solidFill>
              <a:latin typeface="+mn-lt"/>
            </a:endParaRPr>
          </a:p>
        </p:txBody>
      </p:sp>
      <p:sp>
        <p:nvSpPr>
          <p:cNvPr id="67" name="TextBox 1"/>
          <p:cNvSpPr txBox="1">
            <a:spLocks noChangeArrowheads="1"/>
          </p:cNvSpPr>
          <p:nvPr/>
        </p:nvSpPr>
        <p:spPr bwMode="auto">
          <a:xfrm>
            <a:off x="4817152" y="859211"/>
            <a:ext cx="1739900" cy="400050"/>
          </a:xfrm>
          <a:prstGeom prst="rect">
            <a:avLst/>
          </a:prstGeom>
          <a:noFill/>
          <a:ln w="9525">
            <a:noFill/>
            <a:miter lim="800000"/>
            <a:headEnd/>
            <a:tailEnd/>
          </a:ln>
        </p:spPr>
        <p:txBody>
          <a:bodyPr>
            <a:spAutoFit/>
          </a:bodyPr>
          <a:lstStyle/>
          <a:p>
            <a:r>
              <a:rPr lang="en-US" altLang="zh-CN" sz="2000" b="1" dirty="0">
                <a:solidFill>
                  <a:srgbClr val="191D88"/>
                </a:solidFill>
                <a:latin typeface="+mn-lt"/>
              </a:rPr>
              <a:t>Acsys</a:t>
            </a:r>
            <a:endParaRPr lang="zh-CN" altLang="en-US" sz="2000" b="1" dirty="0">
              <a:solidFill>
                <a:srgbClr val="191D88"/>
              </a:solidFill>
              <a:latin typeface="+mn-lt"/>
            </a:endParaRPr>
          </a:p>
        </p:txBody>
      </p:sp>
      <p:sp>
        <p:nvSpPr>
          <p:cNvPr id="68" name="TextBox 36"/>
          <p:cNvSpPr txBox="1">
            <a:spLocks noChangeArrowheads="1"/>
          </p:cNvSpPr>
          <p:nvPr/>
        </p:nvSpPr>
        <p:spPr bwMode="auto">
          <a:xfrm>
            <a:off x="-1" y="2499346"/>
            <a:ext cx="4606015" cy="1384995"/>
          </a:xfrm>
          <a:prstGeom prst="rect">
            <a:avLst/>
          </a:prstGeom>
          <a:noFill/>
          <a:ln w="9525">
            <a:noFill/>
            <a:miter lim="800000"/>
            <a:headEnd/>
            <a:tailEnd/>
          </a:ln>
        </p:spPr>
        <p:txBody>
          <a:bodyPr wrap="square">
            <a:spAutoFit/>
          </a:bodyPr>
          <a:lstStyle/>
          <a:p>
            <a:pPr marL="342900" indent="-342900">
              <a:buFont typeface="Calibri" pitchFamily="34" charset="0"/>
              <a:buAutoNum type="arabicPeriod"/>
            </a:pPr>
            <a:r>
              <a:rPr lang="en-US" sz="1400" dirty="0">
                <a:solidFill>
                  <a:srgbClr val="000099"/>
                </a:solidFill>
                <a:latin typeface="+mn-lt"/>
              </a:rPr>
              <a:t>Mast Goes Down / Maintenance / Refuel</a:t>
            </a:r>
          </a:p>
          <a:p>
            <a:pPr marL="342900" indent="-342900">
              <a:buFont typeface="Calibri" pitchFamily="34" charset="0"/>
              <a:buAutoNum type="arabicPeriod"/>
            </a:pPr>
            <a:r>
              <a:rPr lang="en-US" sz="1400" dirty="0">
                <a:solidFill>
                  <a:srgbClr val="000099"/>
                </a:solidFill>
                <a:latin typeface="+mn-lt"/>
              </a:rPr>
              <a:t>Technician receives a call</a:t>
            </a:r>
          </a:p>
          <a:p>
            <a:pPr marL="342900" indent="-342900">
              <a:buFont typeface="Calibri" pitchFamily="34" charset="0"/>
              <a:buAutoNum type="arabicPeriod"/>
            </a:pPr>
            <a:r>
              <a:rPr lang="en-US" sz="1400" dirty="0">
                <a:solidFill>
                  <a:srgbClr val="000099"/>
                </a:solidFill>
                <a:latin typeface="+mn-lt"/>
              </a:rPr>
              <a:t>Picks up the </a:t>
            </a:r>
            <a:r>
              <a:rPr lang="en-US" sz="1400" b="1" dirty="0">
                <a:solidFill>
                  <a:srgbClr val="000099"/>
                </a:solidFill>
                <a:latin typeface="+mn-lt"/>
              </a:rPr>
              <a:t>Mast A</a:t>
            </a:r>
            <a:r>
              <a:rPr lang="en-US" sz="1400" dirty="0">
                <a:solidFill>
                  <a:srgbClr val="000099"/>
                </a:solidFill>
                <a:latin typeface="+mn-lt"/>
              </a:rPr>
              <a:t> key from </a:t>
            </a:r>
            <a:r>
              <a:rPr lang="en-US" sz="1400" dirty="0" smtClean="0">
                <a:solidFill>
                  <a:srgbClr val="000099"/>
                </a:solidFill>
                <a:latin typeface="+mn-lt"/>
              </a:rPr>
              <a:t>HQ,</a:t>
            </a:r>
            <a:r>
              <a:rPr lang="en-US" sz="1400" dirty="0">
                <a:solidFill>
                  <a:srgbClr val="000099"/>
                </a:solidFill>
                <a:latin typeface="+mn-lt"/>
              </a:rPr>
              <a:t> Goes to remote site </a:t>
            </a:r>
            <a:r>
              <a:rPr lang="en-US" sz="1400" b="1" dirty="0">
                <a:solidFill>
                  <a:srgbClr val="000099"/>
                </a:solidFill>
                <a:latin typeface="+mn-lt"/>
              </a:rPr>
              <a:t>Mast </a:t>
            </a:r>
            <a:r>
              <a:rPr lang="en-US" sz="1400" b="1" dirty="0" smtClean="0">
                <a:solidFill>
                  <a:srgbClr val="000099"/>
                </a:solidFill>
                <a:latin typeface="+mn-lt"/>
              </a:rPr>
              <a:t>A</a:t>
            </a:r>
            <a:endParaRPr lang="en-US" sz="1400" dirty="0">
              <a:solidFill>
                <a:srgbClr val="000099"/>
              </a:solidFill>
              <a:latin typeface="+mn-lt"/>
            </a:endParaRPr>
          </a:p>
          <a:p>
            <a:pPr marL="342900" indent="-342900">
              <a:buFont typeface="Calibri" pitchFamily="34" charset="0"/>
              <a:buAutoNum type="arabicPeriod"/>
            </a:pPr>
            <a:r>
              <a:rPr lang="en-US" sz="1400" dirty="0" smtClean="0">
                <a:solidFill>
                  <a:srgbClr val="000099"/>
                </a:solidFill>
                <a:latin typeface="+mn-lt"/>
              </a:rPr>
              <a:t>Completes </a:t>
            </a:r>
            <a:r>
              <a:rPr lang="en-US" sz="1400" dirty="0">
                <a:solidFill>
                  <a:srgbClr val="000099"/>
                </a:solidFill>
                <a:latin typeface="+mn-lt"/>
              </a:rPr>
              <a:t>the </a:t>
            </a:r>
            <a:r>
              <a:rPr lang="en-US" sz="1400" dirty="0" smtClean="0">
                <a:solidFill>
                  <a:srgbClr val="000099"/>
                </a:solidFill>
                <a:latin typeface="+mn-lt"/>
              </a:rPr>
              <a:t>maintenance and brings back key Mast A</a:t>
            </a:r>
          </a:p>
          <a:p>
            <a:pPr marL="342900" indent="-342900">
              <a:buFont typeface="Calibri" pitchFamily="34" charset="0"/>
              <a:buAutoNum type="arabicPeriod"/>
            </a:pPr>
            <a:r>
              <a:rPr lang="en-US" sz="1400" dirty="0" smtClean="0">
                <a:solidFill>
                  <a:srgbClr val="000099"/>
                </a:solidFill>
                <a:latin typeface="+mn-lt"/>
              </a:rPr>
              <a:t>Picks up key for another mast and repeats process</a:t>
            </a:r>
            <a:endParaRPr lang="en-US" sz="1400" dirty="0">
              <a:solidFill>
                <a:srgbClr val="000099"/>
              </a:solidFill>
              <a:latin typeface="+mn-lt"/>
            </a:endParaRPr>
          </a:p>
        </p:txBody>
      </p:sp>
      <p:sp>
        <p:nvSpPr>
          <p:cNvPr id="69" name="TextBox 86"/>
          <p:cNvSpPr txBox="1">
            <a:spLocks noChangeArrowheads="1"/>
          </p:cNvSpPr>
          <p:nvPr/>
        </p:nvSpPr>
        <p:spPr bwMode="auto">
          <a:xfrm>
            <a:off x="4637764" y="2499347"/>
            <a:ext cx="4308087" cy="1600438"/>
          </a:xfrm>
          <a:prstGeom prst="rect">
            <a:avLst/>
          </a:prstGeom>
          <a:noFill/>
          <a:ln w="9525">
            <a:noFill/>
            <a:miter lim="800000"/>
            <a:headEnd/>
            <a:tailEnd/>
          </a:ln>
        </p:spPr>
        <p:txBody>
          <a:bodyPr wrap="square">
            <a:spAutoFit/>
          </a:bodyPr>
          <a:lstStyle/>
          <a:p>
            <a:pPr marL="342900" indent="-342900">
              <a:buFont typeface="Calibri" pitchFamily="34" charset="0"/>
              <a:buAutoNum type="arabicPeriod"/>
            </a:pPr>
            <a:r>
              <a:rPr lang="en-US" sz="1400" dirty="0" smtClean="0">
                <a:solidFill>
                  <a:srgbClr val="000099"/>
                </a:solidFill>
                <a:latin typeface="+mn-lt"/>
              </a:rPr>
              <a:t>Mast </a:t>
            </a:r>
            <a:r>
              <a:rPr lang="en-US" sz="1400" dirty="0">
                <a:solidFill>
                  <a:srgbClr val="000099"/>
                </a:solidFill>
                <a:latin typeface="+mn-lt"/>
              </a:rPr>
              <a:t>Goes Down / Maintenance / Refuel</a:t>
            </a:r>
          </a:p>
          <a:p>
            <a:pPr marL="342900" indent="-342900">
              <a:buFont typeface="Calibri" pitchFamily="34" charset="0"/>
              <a:buAutoNum type="arabicPeriod"/>
            </a:pPr>
            <a:r>
              <a:rPr lang="en-US" sz="1400" dirty="0">
                <a:solidFill>
                  <a:srgbClr val="000099"/>
                </a:solidFill>
                <a:latin typeface="+mn-lt"/>
              </a:rPr>
              <a:t>Technician receives a </a:t>
            </a:r>
            <a:r>
              <a:rPr lang="en-US" sz="1400" dirty="0" smtClean="0">
                <a:solidFill>
                  <a:srgbClr val="000099"/>
                </a:solidFill>
                <a:latin typeface="+mn-lt"/>
              </a:rPr>
              <a:t>call,HQ prepares </a:t>
            </a:r>
            <a:r>
              <a:rPr lang="en-US" sz="1400" b="1" dirty="0">
                <a:solidFill>
                  <a:srgbClr val="000099"/>
                </a:solidFill>
                <a:latin typeface="+mn-lt"/>
              </a:rPr>
              <a:t>Access rights</a:t>
            </a:r>
          </a:p>
          <a:p>
            <a:pPr marL="342900" indent="-342900">
              <a:buFont typeface="Calibri" pitchFamily="34" charset="0"/>
              <a:buAutoNum type="arabicPeriod"/>
            </a:pPr>
            <a:r>
              <a:rPr lang="en-US" sz="1400" dirty="0" smtClean="0">
                <a:solidFill>
                  <a:srgbClr val="000099"/>
                </a:solidFill>
                <a:latin typeface="+mn-lt"/>
              </a:rPr>
              <a:t>Technician obtains access </a:t>
            </a:r>
            <a:r>
              <a:rPr lang="en-US" sz="1400" dirty="0">
                <a:solidFill>
                  <a:srgbClr val="000099"/>
                </a:solidFill>
                <a:latin typeface="+mn-lt"/>
              </a:rPr>
              <a:t>rights to open one or </a:t>
            </a:r>
            <a:r>
              <a:rPr lang="en-US" sz="1400" dirty="0" smtClean="0">
                <a:solidFill>
                  <a:srgbClr val="000099"/>
                </a:solidFill>
                <a:latin typeface="+mn-lt"/>
              </a:rPr>
              <a:t>more </a:t>
            </a:r>
            <a:r>
              <a:rPr lang="en-US" sz="1400" dirty="0">
                <a:solidFill>
                  <a:srgbClr val="000099"/>
                </a:solidFill>
                <a:latin typeface="+mn-lt"/>
              </a:rPr>
              <a:t>locks </a:t>
            </a:r>
            <a:r>
              <a:rPr lang="en-US" sz="1400" dirty="0" smtClean="0">
                <a:solidFill>
                  <a:srgbClr val="000099"/>
                </a:solidFill>
                <a:latin typeface="+mn-lt"/>
              </a:rPr>
              <a:t>using CGS solution and his mobile phone</a:t>
            </a:r>
          </a:p>
          <a:p>
            <a:pPr marL="342900" indent="-342900">
              <a:buFont typeface="Calibri" pitchFamily="34" charset="0"/>
              <a:buAutoNum type="arabicPeriod"/>
            </a:pPr>
            <a:r>
              <a:rPr lang="en-US" sz="1400" dirty="0" smtClean="0">
                <a:solidFill>
                  <a:srgbClr val="000099"/>
                </a:solidFill>
                <a:latin typeface="+mn-lt"/>
              </a:rPr>
              <a:t>Does maintenance and locks then moves to next site </a:t>
            </a:r>
          </a:p>
          <a:p>
            <a:pPr marL="342900" indent="-342900">
              <a:buFont typeface="Calibri" pitchFamily="34" charset="0"/>
              <a:buAutoNum type="arabicPeriod"/>
            </a:pPr>
            <a:r>
              <a:rPr lang="en-US" altLang="zh-CN" sz="1400" dirty="0" smtClean="0">
                <a:solidFill>
                  <a:srgbClr val="000099"/>
                </a:solidFill>
                <a:latin typeface="+mn-lt"/>
                <a:ea typeface="Verdana" pitchFamily="34" charset="0"/>
                <a:cs typeface="Verdana" pitchFamily="34" charset="0"/>
              </a:rPr>
              <a:t>HQ is notified in REAL-TIME of Technicians access</a:t>
            </a:r>
            <a:endParaRPr lang="en-US" altLang="zh-CN" sz="1400" dirty="0">
              <a:solidFill>
                <a:srgbClr val="000099"/>
              </a:solidFill>
              <a:latin typeface="+mn-lt"/>
              <a:ea typeface="Verdana" pitchFamily="34" charset="0"/>
              <a:cs typeface="Verdana" pitchFamily="34" charset="0"/>
            </a:endParaRPr>
          </a:p>
        </p:txBody>
      </p:sp>
      <p:sp>
        <p:nvSpPr>
          <p:cNvPr id="73" name="TextBox 38"/>
          <p:cNvSpPr txBox="1">
            <a:spLocks noChangeArrowheads="1"/>
          </p:cNvSpPr>
          <p:nvPr/>
        </p:nvSpPr>
        <p:spPr bwMode="auto">
          <a:xfrm>
            <a:off x="3774161" y="3042023"/>
            <a:ext cx="184731" cy="369332"/>
          </a:xfrm>
          <a:prstGeom prst="rect">
            <a:avLst/>
          </a:prstGeom>
          <a:noFill/>
          <a:ln w="9525">
            <a:noFill/>
            <a:miter lim="800000"/>
            <a:headEnd/>
            <a:tailEnd/>
          </a:ln>
        </p:spPr>
        <p:txBody>
          <a:bodyPr wrap="none">
            <a:spAutoFit/>
          </a:bodyPr>
          <a:lstStyle/>
          <a:p>
            <a:endParaRPr lang="en-US" b="1" dirty="0">
              <a:solidFill>
                <a:srgbClr val="191D88"/>
              </a:solidFill>
              <a:latin typeface="+mn-lt"/>
            </a:endParaRPr>
          </a:p>
        </p:txBody>
      </p:sp>
      <p:grpSp>
        <p:nvGrpSpPr>
          <p:cNvPr id="78" name="Group 72"/>
          <p:cNvGrpSpPr>
            <a:grpSpLocks/>
          </p:cNvGrpSpPr>
          <p:nvPr/>
        </p:nvGrpSpPr>
        <p:grpSpPr bwMode="auto">
          <a:xfrm>
            <a:off x="4637764" y="1906961"/>
            <a:ext cx="1042987" cy="496887"/>
            <a:chOff x="4787900" y="1989138"/>
            <a:chExt cx="1042987" cy="496887"/>
          </a:xfrm>
        </p:grpSpPr>
        <p:sp>
          <p:nvSpPr>
            <p:cNvPr id="80" name="Oval 79"/>
            <p:cNvSpPr/>
            <p:nvPr/>
          </p:nvSpPr>
          <p:spPr bwMode="auto">
            <a:xfrm>
              <a:off x="4972630" y="1996402"/>
              <a:ext cx="858257" cy="489623"/>
            </a:xfrm>
            <a:prstGeom prst="ellipse">
              <a:avLst/>
            </a:prstGeom>
            <a:solidFill>
              <a:srgbClr val="000099"/>
            </a:solidFill>
            <a:ln>
              <a:solidFill>
                <a:schemeClr val="bg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000" b="1" dirty="0">
                  <a:solidFill>
                    <a:schemeClr val="bg1"/>
                  </a:solidFill>
                </a:rPr>
                <a:t>HQ</a:t>
              </a:r>
            </a:p>
          </p:txBody>
        </p:sp>
        <p:sp>
          <p:nvSpPr>
            <p:cNvPr id="81" name="TextBox 92"/>
            <p:cNvSpPr txBox="1">
              <a:spLocks noChangeArrowheads="1"/>
            </p:cNvSpPr>
            <p:nvPr/>
          </p:nvSpPr>
          <p:spPr bwMode="auto">
            <a:xfrm>
              <a:off x="4787900" y="1989138"/>
              <a:ext cx="184731" cy="369332"/>
            </a:xfrm>
            <a:prstGeom prst="rect">
              <a:avLst/>
            </a:prstGeom>
            <a:noFill/>
            <a:ln w="9525">
              <a:noFill/>
              <a:miter lim="800000"/>
              <a:headEnd/>
              <a:tailEnd/>
            </a:ln>
          </p:spPr>
          <p:txBody>
            <a:bodyPr wrap="none">
              <a:spAutoFit/>
            </a:bodyPr>
            <a:lstStyle/>
            <a:p>
              <a:endParaRPr lang="en-US" b="1" dirty="0">
                <a:solidFill>
                  <a:srgbClr val="191D88"/>
                </a:solidFill>
                <a:latin typeface="+mn-lt"/>
              </a:endParaRPr>
            </a:p>
          </p:txBody>
        </p:sp>
      </p:grpSp>
      <p:cxnSp>
        <p:nvCxnSpPr>
          <p:cNvPr id="85" name="Straight Connector 84"/>
          <p:cNvCxnSpPr/>
          <p:nvPr/>
        </p:nvCxnSpPr>
        <p:spPr>
          <a:xfrm>
            <a:off x="4606014" y="970336"/>
            <a:ext cx="0" cy="3186923"/>
          </a:xfrm>
          <a:prstGeom prst="line">
            <a:avLst/>
          </a:prstGeom>
          <a:ln>
            <a:solidFill>
              <a:srgbClr val="000099"/>
            </a:solidFill>
          </a:ln>
        </p:spPr>
        <p:style>
          <a:lnRef idx="2">
            <a:schemeClr val="accent1"/>
          </a:lnRef>
          <a:fillRef idx="0">
            <a:schemeClr val="accent1"/>
          </a:fillRef>
          <a:effectRef idx="1">
            <a:schemeClr val="accent1"/>
          </a:effectRef>
          <a:fontRef idx="minor">
            <a:schemeClr val="tx1"/>
          </a:fontRef>
        </p:style>
      </p:cxnSp>
      <p:grpSp>
        <p:nvGrpSpPr>
          <p:cNvPr id="88" name="Group 67"/>
          <p:cNvGrpSpPr>
            <a:grpSpLocks/>
          </p:cNvGrpSpPr>
          <p:nvPr/>
        </p:nvGrpSpPr>
        <p:grpSpPr bwMode="auto">
          <a:xfrm>
            <a:off x="816284" y="1216429"/>
            <a:ext cx="1900605" cy="2487629"/>
            <a:chOff x="966420" y="1297853"/>
            <a:chExt cx="1900605" cy="2488335"/>
          </a:xfrm>
        </p:grpSpPr>
        <p:cxnSp>
          <p:nvCxnSpPr>
            <p:cNvPr id="89" name="Straight Arrow Connector 88"/>
            <p:cNvCxnSpPr/>
            <p:nvPr/>
          </p:nvCxnSpPr>
          <p:spPr>
            <a:xfrm flipH="1">
              <a:off x="966420" y="1297853"/>
              <a:ext cx="905953" cy="676849"/>
            </a:xfrm>
            <a:prstGeom prst="straightConnector1">
              <a:avLst/>
            </a:prstGeom>
            <a:ln>
              <a:solidFill>
                <a:srgbClr val="000099"/>
              </a:solidFill>
              <a:tailEnd type="arrow"/>
            </a:ln>
          </p:spPr>
          <p:style>
            <a:lnRef idx="2">
              <a:schemeClr val="accent1"/>
            </a:lnRef>
            <a:fillRef idx="0">
              <a:schemeClr val="accent1"/>
            </a:fillRef>
            <a:effectRef idx="1">
              <a:schemeClr val="accent1"/>
            </a:effectRef>
            <a:fontRef idx="minor">
              <a:schemeClr val="tx1"/>
            </a:fontRef>
          </p:style>
        </p:cxnSp>
        <p:sp>
          <p:nvSpPr>
            <p:cNvPr id="90" name="TextBox 40"/>
            <p:cNvSpPr txBox="1">
              <a:spLocks noChangeArrowheads="1"/>
            </p:cNvSpPr>
            <p:nvPr/>
          </p:nvSpPr>
          <p:spPr bwMode="auto">
            <a:xfrm>
              <a:off x="966420" y="1513152"/>
              <a:ext cx="387350" cy="369887"/>
            </a:xfrm>
            <a:prstGeom prst="rect">
              <a:avLst/>
            </a:prstGeom>
            <a:noFill/>
            <a:ln w="9525">
              <a:noFill/>
              <a:miter lim="800000"/>
              <a:headEnd/>
              <a:tailEnd/>
            </a:ln>
          </p:spPr>
          <p:txBody>
            <a:bodyPr>
              <a:spAutoFit/>
            </a:bodyPr>
            <a:lstStyle/>
            <a:p>
              <a:r>
                <a:rPr lang="en-US" dirty="0">
                  <a:solidFill>
                    <a:srgbClr val="191D88"/>
                  </a:solidFill>
                  <a:latin typeface="+mn-lt"/>
                </a:rPr>
                <a:t>1</a:t>
              </a:r>
            </a:p>
          </p:txBody>
        </p:sp>
        <p:sp>
          <p:nvSpPr>
            <p:cNvPr id="94" name="TextBox 48"/>
            <p:cNvSpPr txBox="1">
              <a:spLocks noChangeArrowheads="1"/>
            </p:cNvSpPr>
            <p:nvPr/>
          </p:nvSpPr>
          <p:spPr bwMode="auto">
            <a:xfrm>
              <a:off x="1769809" y="1710323"/>
              <a:ext cx="506264" cy="369437"/>
            </a:xfrm>
            <a:prstGeom prst="rect">
              <a:avLst/>
            </a:prstGeom>
            <a:noFill/>
            <a:ln w="9525">
              <a:noFill/>
              <a:miter lim="800000"/>
              <a:headEnd/>
              <a:tailEnd/>
            </a:ln>
          </p:spPr>
          <p:txBody>
            <a:bodyPr wrap="square">
              <a:spAutoFit/>
            </a:bodyPr>
            <a:lstStyle/>
            <a:p>
              <a:r>
                <a:rPr lang="en-US" dirty="0">
                  <a:solidFill>
                    <a:srgbClr val="191D88"/>
                  </a:solidFill>
                </a:rPr>
                <a:t>3</a:t>
              </a:r>
              <a:endParaRPr lang="en-US" dirty="0">
                <a:solidFill>
                  <a:srgbClr val="191D88"/>
                </a:solidFill>
                <a:latin typeface="+mn-lt"/>
              </a:endParaRPr>
            </a:p>
          </p:txBody>
        </p:sp>
        <p:sp>
          <p:nvSpPr>
            <p:cNvPr id="97" name="TextBox 57"/>
            <p:cNvSpPr txBox="1">
              <a:spLocks noChangeArrowheads="1"/>
            </p:cNvSpPr>
            <p:nvPr/>
          </p:nvSpPr>
          <p:spPr bwMode="auto">
            <a:xfrm>
              <a:off x="2324643" y="2751410"/>
              <a:ext cx="311150" cy="369888"/>
            </a:xfrm>
            <a:prstGeom prst="rect">
              <a:avLst/>
            </a:prstGeom>
            <a:noFill/>
            <a:ln w="9525">
              <a:noFill/>
              <a:miter lim="800000"/>
              <a:headEnd/>
              <a:tailEnd/>
            </a:ln>
          </p:spPr>
          <p:txBody>
            <a:bodyPr>
              <a:spAutoFit/>
            </a:bodyPr>
            <a:lstStyle/>
            <a:p>
              <a:endParaRPr lang="en-US" dirty="0">
                <a:solidFill>
                  <a:srgbClr val="191D88"/>
                </a:solidFill>
                <a:latin typeface="+mn-lt"/>
              </a:endParaRPr>
            </a:p>
          </p:txBody>
        </p:sp>
        <p:sp>
          <p:nvSpPr>
            <p:cNvPr id="98" name="TextBox 59"/>
            <p:cNvSpPr txBox="1">
              <a:spLocks noChangeArrowheads="1"/>
            </p:cNvSpPr>
            <p:nvPr/>
          </p:nvSpPr>
          <p:spPr bwMode="auto">
            <a:xfrm>
              <a:off x="2582863" y="3416300"/>
              <a:ext cx="284162" cy="369888"/>
            </a:xfrm>
            <a:prstGeom prst="rect">
              <a:avLst/>
            </a:prstGeom>
            <a:noFill/>
            <a:ln w="9525">
              <a:noFill/>
              <a:miter lim="800000"/>
              <a:headEnd/>
              <a:tailEnd/>
            </a:ln>
          </p:spPr>
          <p:txBody>
            <a:bodyPr>
              <a:spAutoFit/>
            </a:bodyPr>
            <a:lstStyle/>
            <a:p>
              <a:endParaRPr lang="en-US" dirty="0">
                <a:solidFill>
                  <a:srgbClr val="191D88"/>
                </a:solidFill>
                <a:latin typeface="+mn-lt"/>
              </a:endParaRPr>
            </a:p>
          </p:txBody>
        </p:sp>
      </p:grpSp>
      <p:grpSp>
        <p:nvGrpSpPr>
          <p:cNvPr id="100" name="Group 90"/>
          <p:cNvGrpSpPr>
            <a:grpSpLocks/>
          </p:cNvGrpSpPr>
          <p:nvPr/>
        </p:nvGrpSpPr>
        <p:grpSpPr bwMode="auto">
          <a:xfrm>
            <a:off x="5717969" y="1919977"/>
            <a:ext cx="572056" cy="369332"/>
            <a:chOff x="5868105" y="2002154"/>
            <a:chExt cx="572056" cy="369332"/>
          </a:xfrm>
        </p:grpSpPr>
        <p:cxnSp>
          <p:nvCxnSpPr>
            <p:cNvPr id="101" name="Straight Arrow Connector 100"/>
            <p:cNvCxnSpPr/>
            <p:nvPr/>
          </p:nvCxnSpPr>
          <p:spPr>
            <a:xfrm>
              <a:off x="5873424" y="2308961"/>
              <a:ext cx="566737" cy="0"/>
            </a:xfrm>
            <a:prstGeom prst="straightConnector1">
              <a:avLst/>
            </a:prstGeom>
            <a:ln>
              <a:solidFill>
                <a:srgbClr val="000099"/>
              </a:solidFill>
              <a:tailEnd type="arrow"/>
            </a:ln>
          </p:spPr>
          <p:style>
            <a:lnRef idx="2">
              <a:schemeClr val="accent1"/>
            </a:lnRef>
            <a:fillRef idx="0">
              <a:schemeClr val="accent1"/>
            </a:fillRef>
            <a:effectRef idx="1">
              <a:schemeClr val="accent1"/>
            </a:effectRef>
            <a:fontRef idx="minor">
              <a:schemeClr val="tx1"/>
            </a:fontRef>
          </p:style>
        </p:cxnSp>
        <p:sp>
          <p:nvSpPr>
            <p:cNvPr id="102" name="TextBox 67"/>
            <p:cNvSpPr txBox="1">
              <a:spLocks noChangeArrowheads="1"/>
            </p:cNvSpPr>
            <p:nvPr/>
          </p:nvSpPr>
          <p:spPr bwMode="auto">
            <a:xfrm>
              <a:off x="5868105" y="2002154"/>
              <a:ext cx="566737" cy="369332"/>
            </a:xfrm>
            <a:prstGeom prst="rect">
              <a:avLst/>
            </a:prstGeom>
            <a:noFill/>
            <a:ln w="9525">
              <a:noFill/>
              <a:miter lim="800000"/>
              <a:headEnd/>
              <a:tailEnd/>
            </a:ln>
          </p:spPr>
          <p:txBody>
            <a:bodyPr wrap="square">
              <a:spAutoFit/>
            </a:bodyPr>
            <a:lstStyle/>
            <a:p>
              <a:r>
                <a:rPr lang="en-US" dirty="0">
                  <a:solidFill>
                    <a:srgbClr val="191D88"/>
                  </a:solidFill>
                  <a:latin typeface="+mn-lt"/>
                </a:rPr>
                <a:t>1</a:t>
              </a:r>
            </a:p>
          </p:txBody>
        </p:sp>
      </p:grpSp>
      <p:grpSp>
        <p:nvGrpSpPr>
          <p:cNvPr id="109" name="Group 57"/>
          <p:cNvGrpSpPr>
            <a:grpSpLocks/>
          </p:cNvGrpSpPr>
          <p:nvPr/>
        </p:nvGrpSpPr>
        <p:grpSpPr bwMode="auto">
          <a:xfrm>
            <a:off x="-34248" y="1906961"/>
            <a:ext cx="930566" cy="524229"/>
            <a:chOff x="115888" y="1989138"/>
            <a:chExt cx="930566" cy="524229"/>
          </a:xfrm>
        </p:grpSpPr>
        <p:sp>
          <p:nvSpPr>
            <p:cNvPr id="110" name="Oval 109"/>
            <p:cNvSpPr/>
            <p:nvPr/>
          </p:nvSpPr>
          <p:spPr bwMode="auto">
            <a:xfrm>
              <a:off x="208254" y="2021339"/>
              <a:ext cx="838200" cy="492028"/>
            </a:xfrm>
            <a:prstGeom prst="ellipse">
              <a:avLst/>
            </a:prstGeom>
            <a:solidFill>
              <a:srgbClr val="000099"/>
            </a:solidFill>
            <a:ln>
              <a:solidFill>
                <a:schemeClr val="bg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000" b="1" dirty="0">
                  <a:solidFill>
                    <a:schemeClr val="bg1"/>
                  </a:solidFill>
                </a:rPr>
                <a:t>HQ</a:t>
              </a:r>
            </a:p>
          </p:txBody>
        </p:sp>
        <p:sp>
          <p:nvSpPr>
            <p:cNvPr id="111" name="TextBox 36"/>
            <p:cNvSpPr txBox="1">
              <a:spLocks noChangeArrowheads="1"/>
            </p:cNvSpPr>
            <p:nvPr/>
          </p:nvSpPr>
          <p:spPr bwMode="auto">
            <a:xfrm>
              <a:off x="115888" y="1989138"/>
              <a:ext cx="184731" cy="369332"/>
            </a:xfrm>
            <a:prstGeom prst="rect">
              <a:avLst/>
            </a:prstGeom>
            <a:noFill/>
            <a:ln w="9525">
              <a:noFill/>
              <a:miter lim="800000"/>
              <a:headEnd/>
              <a:tailEnd/>
            </a:ln>
          </p:spPr>
          <p:txBody>
            <a:bodyPr wrap="none">
              <a:spAutoFit/>
            </a:bodyPr>
            <a:lstStyle/>
            <a:p>
              <a:endParaRPr lang="en-US" b="1" dirty="0">
                <a:solidFill>
                  <a:schemeClr val="bg1"/>
                </a:solidFill>
                <a:latin typeface="+mn-lt"/>
              </a:endParaRPr>
            </a:p>
          </p:txBody>
        </p:sp>
      </p:grpSp>
      <p:grpSp>
        <p:nvGrpSpPr>
          <p:cNvPr id="112" name="Group 48"/>
          <p:cNvGrpSpPr>
            <a:grpSpLocks/>
          </p:cNvGrpSpPr>
          <p:nvPr/>
        </p:nvGrpSpPr>
        <p:grpSpPr bwMode="auto">
          <a:xfrm>
            <a:off x="1037313" y="745549"/>
            <a:ext cx="1395412" cy="455619"/>
            <a:chOff x="771967" y="1452017"/>
            <a:chExt cx="1395367" cy="456180"/>
          </a:xfrm>
        </p:grpSpPr>
        <p:sp>
          <p:nvSpPr>
            <p:cNvPr id="113" name="TextBox 46"/>
            <p:cNvSpPr txBox="1">
              <a:spLocks noChangeArrowheads="1"/>
            </p:cNvSpPr>
            <p:nvPr/>
          </p:nvSpPr>
          <p:spPr bwMode="auto">
            <a:xfrm>
              <a:off x="771967" y="1677081"/>
              <a:ext cx="1395367" cy="231116"/>
            </a:xfrm>
            <a:prstGeom prst="rect">
              <a:avLst/>
            </a:prstGeom>
            <a:solidFill>
              <a:schemeClr val="bg1"/>
            </a:solidFill>
            <a:ln w="9525">
              <a:noFill/>
              <a:miter lim="800000"/>
              <a:headEnd/>
              <a:tailEnd/>
            </a:ln>
          </p:spPr>
          <p:txBody>
            <a:bodyPr wrap="square">
              <a:spAutoFit/>
            </a:bodyPr>
            <a:lstStyle/>
            <a:p>
              <a:r>
                <a:rPr lang="en-US" sz="900" b="1" dirty="0">
                  <a:solidFill>
                    <a:srgbClr val="191D88"/>
                  </a:solidFill>
                  <a:latin typeface="+mn-lt"/>
                </a:rPr>
                <a:t>3</a:t>
              </a:r>
              <a:r>
                <a:rPr lang="en-US" sz="900" b="1" baseline="30000" dirty="0">
                  <a:solidFill>
                    <a:srgbClr val="191D88"/>
                  </a:solidFill>
                  <a:latin typeface="+mn-lt"/>
                </a:rPr>
                <a:t>rd</a:t>
              </a:r>
              <a:r>
                <a:rPr lang="en-US" sz="900" b="1" dirty="0">
                  <a:solidFill>
                    <a:srgbClr val="191D88"/>
                  </a:solidFill>
                  <a:latin typeface="+mn-lt"/>
                </a:rPr>
                <a:t> party supplier</a:t>
              </a:r>
            </a:p>
          </p:txBody>
        </p:sp>
        <p:pic>
          <p:nvPicPr>
            <p:cNvPr id="114" name="Picture 39"/>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656086" y="1452017"/>
              <a:ext cx="408939" cy="410472"/>
            </a:xfrm>
            <a:prstGeom prst="rect">
              <a:avLst/>
            </a:prstGeom>
            <a:noFill/>
            <a:ln w="9525">
              <a:noFill/>
              <a:miter lim="800000"/>
              <a:headEnd/>
              <a:tailEnd/>
            </a:ln>
          </p:spPr>
        </p:pic>
      </p:grpSp>
      <p:grpSp>
        <p:nvGrpSpPr>
          <p:cNvPr id="116" name="Group 48"/>
          <p:cNvGrpSpPr>
            <a:grpSpLocks/>
          </p:cNvGrpSpPr>
          <p:nvPr/>
        </p:nvGrpSpPr>
        <p:grpSpPr bwMode="auto">
          <a:xfrm>
            <a:off x="6290024" y="1754496"/>
            <a:ext cx="1049287" cy="676694"/>
            <a:chOff x="1352644" y="1139651"/>
            <a:chExt cx="1049252" cy="679442"/>
          </a:xfrm>
        </p:grpSpPr>
        <p:sp>
          <p:nvSpPr>
            <p:cNvPr id="117" name="TextBox 46"/>
            <p:cNvSpPr txBox="1">
              <a:spLocks noChangeArrowheads="1"/>
            </p:cNvSpPr>
            <p:nvPr/>
          </p:nvSpPr>
          <p:spPr bwMode="auto">
            <a:xfrm>
              <a:off x="1619662" y="1139651"/>
              <a:ext cx="782234" cy="370832"/>
            </a:xfrm>
            <a:prstGeom prst="rect">
              <a:avLst/>
            </a:prstGeom>
            <a:solidFill>
              <a:schemeClr val="bg1"/>
            </a:solidFill>
            <a:ln w="9525">
              <a:noFill/>
              <a:miter lim="800000"/>
              <a:headEnd/>
              <a:tailEnd/>
            </a:ln>
          </p:spPr>
          <p:txBody>
            <a:bodyPr wrap="square">
              <a:spAutoFit/>
            </a:bodyPr>
            <a:lstStyle/>
            <a:p>
              <a:r>
                <a:rPr lang="en-US" sz="900" b="1" dirty="0">
                  <a:solidFill>
                    <a:srgbClr val="191D88"/>
                  </a:solidFill>
                  <a:latin typeface="+mn-lt"/>
                </a:rPr>
                <a:t>3</a:t>
              </a:r>
              <a:r>
                <a:rPr lang="en-US" sz="900" b="1" baseline="30000" dirty="0">
                  <a:solidFill>
                    <a:srgbClr val="191D88"/>
                  </a:solidFill>
                  <a:latin typeface="+mn-lt"/>
                </a:rPr>
                <a:t>rd</a:t>
              </a:r>
              <a:r>
                <a:rPr lang="en-US" sz="900" b="1" dirty="0">
                  <a:solidFill>
                    <a:srgbClr val="191D88"/>
                  </a:solidFill>
                  <a:latin typeface="+mn-lt"/>
                </a:rPr>
                <a:t> party supplier</a:t>
              </a:r>
            </a:p>
          </p:txBody>
        </p:sp>
        <p:pic>
          <p:nvPicPr>
            <p:cNvPr id="118" name="Picture 39"/>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flipH="1">
              <a:off x="1352644" y="1408620"/>
              <a:ext cx="615494" cy="410473"/>
            </a:xfrm>
            <a:prstGeom prst="rect">
              <a:avLst/>
            </a:prstGeom>
            <a:noFill/>
            <a:ln w="9525">
              <a:noFill/>
              <a:miter lim="800000"/>
              <a:headEnd/>
              <a:tailEnd/>
            </a:ln>
          </p:spPr>
        </p:pic>
      </p:grpSp>
      <p:sp>
        <p:nvSpPr>
          <p:cNvPr id="122" name="TextBox 60"/>
          <p:cNvSpPr txBox="1">
            <a:spLocks noChangeArrowheads="1"/>
          </p:cNvSpPr>
          <p:nvPr/>
        </p:nvSpPr>
        <p:spPr bwMode="auto">
          <a:xfrm rot="20829667">
            <a:off x="1845798" y="1490283"/>
            <a:ext cx="1664992" cy="276999"/>
          </a:xfrm>
          <a:prstGeom prst="rect">
            <a:avLst/>
          </a:prstGeom>
          <a:noFill/>
          <a:ln w="9525">
            <a:noFill/>
            <a:miter lim="800000"/>
            <a:headEnd/>
            <a:tailEnd/>
          </a:ln>
        </p:spPr>
        <p:txBody>
          <a:bodyPr wrap="square">
            <a:spAutoFit/>
          </a:bodyPr>
          <a:lstStyle/>
          <a:p>
            <a:r>
              <a:rPr lang="en-US" sz="1200" dirty="0">
                <a:solidFill>
                  <a:srgbClr val="FF0000"/>
                </a:solidFill>
                <a:latin typeface="+mn-lt"/>
              </a:rPr>
              <a:t>Key can be copied</a:t>
            </a:r>
          </a:p>
        </p:txBody>
      </p:sp>
      <p:pic>
        <p:nvPicPr>
          <p:cNvPr id="72" name="Picture 7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308620" y="818717"/>
            <a:ext cx="326928" cy="481038"/>
          </a:xfrm>
          <a:prstGeom prst="rect">
            <a:avLst/>
          </a:prstGeom>
        </p:spPr>
      </p:pic>
      <p:pic>
        <p:nvPicPr>
          <p:cNvPr id="74" name="Picture 73"/>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298437" y="1346348"/>
            <a:ext cx="337111" cy="393807"/>
          </a:xfrm>
          <a:prstGeom prst="rect">
            <a:avLst/>
          </a:prstGeom>
        </p:spPr>
      </p:pic>
      <p:pic>
        <p:nvPicPr>
          <p:cNvPr id="87" name="Picture 8"/>
          <p:cNvPicPr>
            <a:picLocks noChangeAspect="1" noChangeArrowheads="1"/>
          </p:cNvPicPr>
          <p:nvPr/>
        </p:nvPicPr>
        <p:blipFill>
          <a:blip r:embed="rId7" cstate="email">
            <a:extLst>
              <a:ext uri="{28A0092B-C50C-407E-A947-70E740481C1C}">
                <a14:useLocalDpi xmlns:a14="http://schemas.microsoft.com/office/drawing/2010/main"/>
              </a:ext>
            </a:extLst>
          </a:blip>
          <a:stretch>
            <a:fillRect/>
          </a:stretch>
        </p:blipFill>
        <p:spPr bwMode="auto">
          <a:xfrm>
            <a:off x="4789252" y="1462699"/>
            <a:ext cx="454151" cy="369888"/>
          </a:xfrm>
          <a:prstGeom prst="rect">
            <a:avLst/>
          </a:prstGeom>
          <a:noFill/>
          <a:extLst>
            <a:ext uri="{909E8E84-426E-40DD-AFC4-6F175D3DCCD1}">
              <a14:hiddenFill xmlns:a14="http://schemas.microsoft.com/office/drawing/2010/main">
                <a:solidFill>
                  <a:srgbClr val="FFFFFF"/>
                </a:solidFill>
              </a14:hiddenFill>
            </a:ext>
          </a:extLst>
        </p:spPr>
      </p:pic>
      <p:pic>
        <p:nvPicPr>
          <p:cNvPr id="99" name="Picture 5"/>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rot="21022205">
            <a:off x="5769249" y="1202661"/>
            <a:ext cx="482774" cy="494997"/>
          </a:xfrm>
          <a:prstGeom prst="rect">
            <a:avLst/>
          </a:prstGeom>
          <a:noFill/>
          <a:ln w="9525">
            <a:noFill/>
            <a:miter lim="800000"/>
            <a:headEnd/>
            <a:tailEnd/>
          </a:ln>
        </p:spPr>
      </p:pic>
      <p:cxnSp>
        <p:nvCxnSpPr>
          <p:cNvPr id="83" name="Straight Arrow Connector 82"/>
          <p:cNvCxnSpPr/>
          <p:nvPr/>
        </p:nvCxnSpPr>
        <p:spPr bwMode="auto">
          <a:xfrm flipH="1">
            <a:off x="1037313" y="1571480"/>
            <a:ext cx="2625858" cy="579377"/>
          </a:xfrm>
          <a:prstGeom prst="straightConnector1">
            <a:avLst/>
          </a:prstGeom>
          <a:ln>
            <a:solidFill>
              <a:srgbClr val="000099"/>
            </a:solidFill>
            <a:headEnd type="arrow" w="med" len="med"/>
            <a:tailEnd type="arrow" w="med" len="med"/>
          </a:ln>
        </p:spPr>
        <p:style>
          <a:lnRef idx="2">
            <a:schemeClr val="accent1"/>
          </a:lnRef>
          <a:fillRef idx="0">
            <a:schemeClr val="accent1"/>
          </a:fillRef>
          <a:effectRef idx="1">
            <a:schemeClr val="accent1"/>
          </a:effectRef>
          <a:fontRef idx="minor">
            <a:schemeClr val="tx1"/>
          </a:fontRef>
        </p:style>
      </p:cxnSp>
      <p:grpSp>
        <p:nvGrpSpPr>
          <p:cNvPr id="6" name="Group 5"/>
          <p:cNvGrpSpPr/>
          <p:nvPr/>
        </p:nvGrpSpPr>
        <p:grpSpPr>
          <a:xfrm>
            <a:off x="349351" y="4436271"/>
            <a:ext cx="4246521" cy="1869611"/>
            <a:chOff x="20678" y="4293095"/>
            <a:chExt cx="4246521" cy="1869611"/>
          </a:xfrm>
        </p:grpSpPr>
        <p:pic>
          <p:nvPicPr>
            <p:cNvPr id="86" name="Picture 85"/>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503752" y="4293095"/>
              <a:ext cx="2507005" cy="1869611"/>
            </a:xfrm>
            <a:prstGeom prst="rect">
              <a:avLst/>
            </a:prstGeom>
          </p:spPr>
        </p:pic>
        <p:pic>
          <p:nvPicPr>
            <p:cNvPr id="119" name="Picture 10"/>
            <p:cNvPicPr>
              <a:picLocks noChangeAspect="1" noChangeArrowheads="1"/>
            </p:cNvPicPr>
            <p:nvPr/>
          </p:nvPicPr>
          <p:blipFill>
            <a:blip r:embed="rId10" cstate="email">
              <a:extLst>
                <a:ext uri="{28A0092B-C50C-407E-A947-70E740481C1C}">
                  <a14:useLocalDpi xmlns:a14="http://schemas.microsoft.com/office/drawing/2010/main"/>
                </a:ext>
              </a:extLst>
            </a:blip>
            <a:stretch>
              <a:fillRect/>
            </a:stretch>
          </p:blipFill>
          <p:spPr bwMode="auto">
            <a:xfrm>
              <a:off x="593164" y="4732105"/>
              <a:ext cx="303154" cy="498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3" name="Elbow Connector 122"/>
            <p:cNvCxnSpPr/>
            <p:nvPr/>
          </p:nvCxnSpPr>
          <p:spPr>
            <a:xfrm>
              <a:off x="850647" y="5013176"/>
              <a:ext cx="602252" cy="464169"/>
            </a:xfrm>
            <a:prstGeom prst="bentConnector3">
              <a:avLst/>
            </a:prstGeom>
            <a:ln w="25400">
              <a:solidFill>
                <a:srgbClr val="000099"/>
              </a:solidFill>
              <a:tailEnd type="arrow"/>
            </a:ln>
          </p:spPr>
          <p:style>
            <a:lnRef idx="1">
              <a:schemeClr val="accent1"/>
            </a:lnRef>
            <a:fillRef idx="0">
              <a:schemeClr val="accent1"/>
            </a:fillRef>
            <a:effectRef idx="0">
              <a:schemeClr val="accent1"/>
            </a:effectRef>
            <a:fontRef idx="minor">
              <a:schemeClr val="tx1"/>
            </a:fontRef>
          </p:style>
        </p:cxnSp>
        <p:cxnSp>
          <p:nvCxnSpPr>
            <p:cNvPr id="124" name="Elbow Connector 123"/>
            <p:cNvCxnSpPr/>
            <p:nvPr/>
          </p:nvCxnSpPr>
          <p:spPr>
            <a:xfrm rot="5400000">
              <a:off x="1885910" y="4796031"/>
              <a:ext cx="1075376" cy="732395"/>
            </a:xfrm>
            <a:prstGeom prst="bentConnector3">
              <a:avLst/>
            </a:prstGeom>
            <a:ln w="25400">
              <a:solidFill>
                <a:srgbClr val="000099"/>
              </a:solidFill>
              <a:tailEnd type="arrow"/>
            </a:ln>
          </p:spPr>
          <p:style>
            <a:lnRef idx="1">
              <a:schemeClr val="accent1"/>
            </a:lnRef>
            <a:fillRef idx="0">
              <a:schemeClr val="accent1"/>
            </a:fillRef>
            <a:effectRef idx="0">
              <a:schemeClr val="accent1"/>
            </a:effectRef>
            <a:fontRef idx="minor">
              <a:schemeClr val="tx1"/>
            </a:fontRef>
          </p:style>
        </p:cxnSp>
        <p:pic>
          <p:nvPicPr>
            <p:cNvPr id="125" name="Picture 11"/>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auto">
            <a:xfrm>
              <a:off x="2635137" y="4382843"/>
              <a:ext cx="375620" cy="275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6" name="Elbow Connector 125"/>
            <p:cNvCxnSpPr/>
            <p:nvPr/>
          </p:nvCxnSpPr>
          <p:spPr>
            <a:xfrm>
              <a:off x="561901" y="5733256"/>
              <a:ext cx="591767" cy="360040"/>
            </a:xfrm>
            <a:prstGeom prst="bentConnector3">
              <a:avLst>
                <a:gd name="adj1" fmla="val 50000"/>
              </a:avLst>
            </a:prstGeom>
            <a:ln w="25400">
              <a:solidFill>
                <a:srgbClr val="000099"/>
              </a:solidFill>
              <a:tailEnd type="arrow"/>
            </a:ln>
          </p:spPr>
          <p:style>
            <a:lnRef idx="1">
              <a:schemeClr val="accent1"/>
            </a:lnRef>
            <a:fillRef idx="0">
              <a:schemeClr val="accent1"/>
            </a:fillRef>
            <a:effectRef idx="0">
              <a:schemeClr val="accent1"/>
            </a:effectRef>
            <a:fontRef idx="minor">
              <a:schemeClr val="tx1"/>
            </a:fontRef>
          </p:style>
        </p:cxnSp>
        <p:pic>
          <p:nvPicPr>
            <p:cNvPr id="128" name="Picture 10"/>
            <p:cNvPicPr>
              <a:picLocks noChangeAspect="1" noChangeArrowheads="1"/>
            </p:cNvPicPr>
            <p:nvPr/>
          </p:nvPicPr>
          <p:blipFill>
            <a:blip r:embed="rId10" cstate="email">
              <a:extLst>
                <a:ext uri="{28A0092B-C50C-407E-A947-70E740481C1C}">
                  <a14:useLocalDpi xmlns:a14="http://schemas.microsoft.com/office/drawing/2010/main"/>
                </a:ext>
              </a:extLst>
            </a:blip>
            <a:stretch>
              <a:fillRect/>
            </a:stretch>
          </p:blipFill>
          <p:spPr bwMode="auto">
            <a:xfrm>
              <a:off x="236926" y="5466016"/>
              <a:ext cx="324975" cy="533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7" name="Group 16"/>
            <p:cNvGrpSpPr/>
            <p:nvPr/>
          </p:nvGrpSpPr>
          <p:grpSpPr>
            <a:xfrm>
              <a:off x="2568260" y="5257510"/>
              <a:ext cx="1698939" cy="476871"/>
              <a:chOff x="1661697" y="5694899"/>
              <a:chExt cx="1135054" cy="340371"/>
            </a:xfrm>
          </p:grpSpPr>
          <p:cxnSp>
            <p:nvCxnSpPr>
              <p:cNvPr id="127" name="Elbow Connector 126"/>
              <p:cNvCxnSpPr/>
              <p:nvPr/>
            </p:nvCxnSpPr>
            <p:spPr>
              <a:xfrm rot="10800000" flipV="1">
                <a:off x="1661697" y="5791275"/>
                <a:ext cx="884995" cy="243995"/>
              </a:xfrm>
              <a:prstGeom prst="bentConnector3">
                <a:avLst/>
              </a:prstGeom>
              <a:ln w="25400">
                <a:solidFill>
                  <a:srgbClr val="000099"/>
                </a:solidFill>
                <a:tailEnd type="arrow"/>
              </a:ln>
            </p:spPr>
            <p:style>
              <a:lnRef idx="1">
                <a:schemeClr val="accent1"/>
              </a:lnRef>
              <a:fillRef idx="0">
                <a:schemeClr val="accent1"/>
              </a:fillRef>
              <a:effectRef idx="0">
                <a:schemeClr val="accent1"/>
              </a:effectRef>
              <a:fontRef idx="minor">
                <a:schemeClr val="tx1"/>
              </a:fontRef>
            </p:style>
          </p:cxnSp>
          <p:pic>
            <p:nvPicPr>
              <p:cNvPr id="129" name="Picture 11"/>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auto">
              <a:xfrm>
                <a:off x="2533670" y="5694899"/>
                <a:ext cx="263081" cy="192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4" name="TextBox 23"/>
            <p:cNvSpPr txBox="1"/>
            <p:nvPr/>
          </p:nvSpPr>
          <p:spPr>
            <a:xfrm>
              <a:off x="1943840" y="4918055"/>
              <a:ext cx="879107" cy="246221"/>
            </a:xfrm>
            <a:prstGeom prst="rect">
              <a:avLst/>
            </a:prstGeom>
            <a:noFill/>
          </p:spPr>
          <p:txBody>
            <a:bodyPr wrap="square" rtlCol="0">
              <a:spAutoFit/>
            </a:bodyPr>
            <a:lstStyle/>
            <a:p>
              <a:r>
                <a:rPr lang="en-US" sz="1000" dirty="0" smtClean="0">
                  <a:solidFill>
                    <a:srgbClr val="000099"/>
                  </a:solidFill>
                </a:rPr>
                <a:t>        BTS</a:t>
              </a:r>
              <a:endParaRPr lang="en-US" sz="1000" dirty="0">
                <a:solidFill>
                  <a:srgbClr val="000099"/>
                </a:solidFill>
              </a:endParaRPr>
            </a:p>
          </p:txBody>
        </p:sp>
        <p:sp>
          <p:nvSpPr>
            <p:cNvPr id="130" name="TextBox 129"/>
            <p:cNvSpPr txBox="1"/>
            <p:nvPr/>
          </p:nvSpPr>
          <p:spPr>
            <a:xfrm rot="10800000" flipV="1">
              <a:off x="2223757" y="5304912"/>
              <a:ext cx="1006829" cy="246221"/>
            </a:xfrm>
            <a:prstGeom prst="rect">
              <a:avLst/>
            </a:prstGeom>
            <a:noFill/>
          </p:spPr>
          <p:txBody>
            <a:bodyPr wrap="square" rtlCol="0">
              <a:spAutoFit/>
            </a:bodyPr>
            <a:lstStyle/>
            <a:p>
              <a:r>
                <a:rPr lang="en-US" sz="1000" dirty="0" smtClean="0">
                  <a:solidFill>
                    <a:srgbClr val="000099"/>
                  </a:solidFill>
                </a:rPr>
                <a:t>GENERATOR</a:t>
              </a:r>
              <a:endParaRPr lang="en-US" sz="1000" dirty="0">
                <a:solidFill>
                  <a:srgbClr val="000099"/>
                </a:solidFill>
              </a:endParaRPr>
            </a:p>
          </p:txBody>
        </p:sp>
        <p:sp>
          <p:nvSpPr>
            <p:cNvPr id="131" name="TextBox 130"/>
            <p:cNvSpPr txBox="1"/>
            <p:nvPr/>
          </p:nvSpPr>
          <p:spPr>
            <a:xfrm rot="10800000" flipV="1">
              <a:off x="20678" y="5269424"/>
              <a:ext cx="1131094" cy="246221"/>
            </a:xfrm>
            <a:prstGeom prst="rect">
              <a:avLst/>
            </a:prstGeom>
            <a:noFill/>
          </p:spPr>
          <p:txBody>
            <a:bodyPr wrap="square" rtlCol="0">
              <a:spAutoFit/>
            </a:bodyPr>
            <a:lstStyle/>
            <a:p>
              <a:r>
                <a:rPr lang="en-US" sz="1000" dirty="0" smtClean="0">
                  <a:solidFill>
                    <a:srgbClr val="000099"/>
                  </a:solidFill>
                </a:rPr>
                <a:t>FRONT GATE</a:t>
              </a:r>
              <a:endParaRPr lang="en-US" sz="1000" dirty="0">
                <a:solidFill>
                  <a:srgbClr val="000099"/>
                </a:solidFill>
              </a:endParaRPr>
            </a:p>
          </p:txBody>
        </p:sp>
        <p:sp>
          <p:nvSpPr>
            <p:cNvPr id="132" name="TextBox 131"/>
            <p:cNvSpPr txBox="1"/>
            <p:nvPr/>
          </p:nvSpPr>
          <p:spPr>
            <a:xfrm rot="10800000" flipV="1">
              <a:off x="390297" y="4478502"/>
              <a:ext cx="791479" cy="246221"/>
            </a:xfrm>
            <a:prstGeom prst="rect">
              <a:avLst/>
            </a:prstGeom>
            <a:noFill/>
          </p:spPr>
          <p:txBody>
            <a:bodyPr wrap="square" rtlCol="0">
              <a:spAutoFit/>
            </a:bodyPr>
            <a:lstStyle/>
            <a:p>
              <a:r>
                <a:rPr lang="en-US" sz="1000" dirty="0" smtClean="0">
                  <a:solidFill>
                    <a:srgbClr val="000099"/>
                  </a:solidFill>
                </a:rPr>
                <a:t>LADDER</a:t>
              </a:r>
              <a:endParaRPr lang="en-US" sz="1000" dirty="0">
                <a:solidFill>
                  <a:srgbClr val="000099"/>
                </a:solidFill>
              </a:endParaRPr>
            </a:p>
          </p:txBody>
        </p:sp>
        <p:pic>
          <p:nvPicPr>
            <p:cNvPr id="16" name="Picture 1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222156" y="5522436"/>
              <a:ext cx="421142" cy="421142"/>
            </a:xfrm>
            <a:prstGeom prst="rect">
              <a:avLst/>
            </a:prstGeom>
          </p:spPr>
        </p:pic>
      </p:grpSp>
      <p:pic>
        <p:nvPicPr>
          <p:cNvPr id="92"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05381" y="1546578"/>
            <a:ext cx="568325" cy="1166813"/>
          </a:xfrm>
          <a:prstGeom prst="rect">
            <a:avLst/>
          </a:prstGeom>
          <a:noFill/>
          <a:ln w="9525">
            <a:noFill/>
            <a:miter lim="800000"/>
            <a:headEnd/>
            <a:tailEnd/>
          </a:ln>
        </p:spPr>
      </p:pic>
      <p:sp>
        <p:nvSpPr>
          <p:cNvPr id="95" name="TextBox 39"/>
          <p:cNvSpPr txBox="1">
            <a:spLocks noChangeArrowheads="1"/>
          </p:cNvSpPr>
          <p:nvPr/>
        </p:nvSpPr>
        <p:spPr bwMode="auto">
          <a:xfrm>
            <a:off x="3711783" y="1571480"/>
            <a:ext cx="386709" cy="369332"/>
          </a:xfrm>
          <a:prstGeom prst="rect">
            <a:avLst/>
          </a:prstGeom>
          <a:noFill/>
          <a:ln w="9525">
            <a:noFill/>
            <a:miter lim="800000"/>
            <a:headEnd/>
            <a:tailEnd/>
          </a:ln>
        </p:spPr>
        <p:txBody>
          <a:bodyPr wrap="none">
            <a:spAutoFit/>
          </a:bodyPr>
          <a:lstStyle/>
          <a:p>
            <a:r>
              <a:rPr lang="en-US" b="1" dirty="0">
                <a:solidFill>
                  <a:srgbClr val="191D88"/>
                </a:solidFill>
              </a:rPr>
              <a:t>A</a:t>
            </a:r>
            <a:r>
              <a:rPr lang="en-US" b="1" dirty="0" smtClean="0">
                <a:solidFill>
                  <a:srgbClr val="191D88"/>
                </a:solidFill>
                <a:latin typeface="+mn-lt"/>
              </a:rPr>
              <a:t>.</a:t>
            </a:r>
            <a:endParaRPr lang="en-US" b="1" dirty="0">
              <a:solidFill>
                <a:srgbClr val="191D88"/>
              </a:solidFill>
              <a:latin typeface="+mn-lt"/>
            </a:endParaRPr>
          </a:p>
        </p:txBody>
      </p:sp>
      <p:cxnSp>
        <p:nvCxnSpPr>
          <p:cNvPr id="96" name="Straight Arrow Connector 95"/>
          <p:cNvCxnSpPr/>
          <p:nvPr/>
        </p:nvCxnSpPr>
        <p:spPr bwMode="auto">
          <a:xfrm flipH="1">
            <a:off x="1108190" y="2229460"/>
            <a:ext cx="2576982" cy="35143"/>
          </a:xfrm>
          <a:prstGeom prst="straightConnector1">
            <a:avLst/>
          </a:prstGeom>
          <a:ln>
            <a:solidFill>
              <a:srgbClr val="000099"/>
            </a:solidFill>
            <a:headEnd type="arrow" w="med" len="med"/>
            <a:tailEnd type="arrow" w="med" len="med"/>
          </a:ln>
        </p:spPr>
        <p:style>
          <a:lnRef idx="2">
            <a:schemeClr val="accent1"/>
          </a:lnRef>
          <a:fillRef idx="0">
            <a:schemeClr val="accent1"/>
          </a:fillRef>
          <a:effectRef idx="1">
            <a:schemeClr val="accent1"/>
          </a:effectRef>
          <a:fontRef idx="minor">
            <a:schemeClr val="tx1"/>
          </a:fontRef>
        </p:style>
      </p:cxnSp>
      <p:sp>
        <p:nvSpPr>
          <p:cNvPr id="105" name="TextBox 60"/>
          <p:cNvSpPr txBox="1">
            <a:spLocks noChangeArrowheads="1"/>
          </p:cNvSpPr>
          <p:nvPr/>
        </p:nvSpPr>
        <p:spPr bwMode="auto">
          <a:xfrm>
            <a:off x="1884394" y="1971961"/>
            <a:ext cx="1664992" cy="276999"/>
          </a:xfrm>
          <a:prstGeom prst="rect">
            <a:avLst/>
          </a:prstGeom>
          <a:noFill/>
          <a:ln w="9525">
            <a:noFill/>
            <a:miter lim="800000"/>
            <a:headEnd/>
            <a:tailEnd/>
          </a:ln>
        </p:spPr>
        <p:txBody>
          <a:bodyPr wrap="square">
            <a:spAutoFit/>
          </a:bodyPr>
          <a:lstStyle/>
          <a:p>
            <a:r>
              <a:rPr lang="en-US" sz="1200" dirty="0">
                <a:solidFill>
                  <a:srgbClr val="FF0000"/>
                </a:solidFill>
                <a:latin typeface="+mn-lt"/>
              </a:rPr>
              <a:t>Key can be copied</a:t>
            </a:r>
          </a:p>
        </p:txBody>
      </p:sp>
      <p:sp>
        <p:nvSpPr>
          <p:cNvPr id="23" name="Rectangle 22"/>
          <p:cNvSpPr/>
          <p:nvPr/>
        </p:nvSpPr>
        <p:spPr>
          <a:xfrm>
            <a:off x="1582708" y="2257316"/>
            <a:ext cx="301686" cy="369332"/>
          </a:xfrm>
          <a:prstGeom prst="rect">
            <a:avLst/>
          </a:prstGeom>
        </p:spPr>
        <p:txBody>
          <a:bodyPr wrap="none">
            <a:spAutoFit/>
          </a:bodyPr>
          <a:lstStyle/>
          <a:p>
            <a:r>
              <a:rPr lang="en-US" dirty="0">
                <a:solidFill>
                  <a:srgbClr val="191D88"/>
                </a:solidFill>
              </a:rPr>
              <a:t>2</a:t>
            </a:r>
            <a:endParaRPr lang="en-US" dirty="0"/>
          </a:p>
        </p:txBody>
      </p:sp>
      <p:grpSp>
        <p:nvGrpSpPr>
          <p:cNvPr id="107" name="Group 68"/>
          <p:cNvGrpSpPr>
            <a:grpSpLocks/>
          </p:cNvGrpSpPr>
          <p:nvPr/>
        </p:nvGrpSpPr>
        <p:grpSpPr bwMode="auto">
          <a:xfrm>
            <a:off x="8066097" y="581141"/>
            <a:ext cx="659803" cy="1125309"/>
            <a:chOff x="7504112" y="822325"/>
            <a:chExt cx="663477" cy="1109662"/>
          </a:xfrm>
        </p:grpSpPr>
        <p:pic>
          <p:nvPicPr>
            <p:cNvPr id="14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12075" y="996786"/>
              <a:ext cx="455514" cy="935201"/>
            </a:xfrm>
            <a:prstGeom prst="rect">
              <a:avLst/>
            </a:prstGeom>
            <a:noFill/>
            <a:ln w="9525">
              <a:noFill/>
              <a:miter lim="800000"/>
              <a:headEnd/>
              <a:tailEnd/>
            </a:ln>
          </p:spPr>
        </p:pic>
        <p:sp>
          <p:nvSpPr>
            <p:cNvPr id="147" name="TextBox 86"/>
            <p:cNvSpPr txBox="1">
              <a:spLocks noChangeArrowheads="1"/>
            </p:cNvSpPr>
            <p:nvPr/>
          </p:nvSpPr>
          <p:spPr bwMode="auto">
            <a:xfrm>
              <a:off x="7504112" y="822325"/>
              <a:ext cx="375424" cy="369332"/>
            </a:xfrm>
            <a:prstGeom prst="rect">
              <a:avLst/>
            </a:prstGeom>
            <a:noFill/>
            <a:ln w="9525">
              <a:noFill/>
              <a:miter lim="800000"/>
              <a:headEnd/>
              <a:tailEnd/>
            </a:ln>
          </p:spPr>
          <p:txBody>
            <a:bodyPr wrap="none">
              <a:spAutoFit/>
            </a:bodyPr>
            <a:lstStyle/>
            <a:p>
              <a:r>
                <a:rPr lang="en-US" b="1" dirty="0">
                  <a:solidFill>
                    <a:srgbClr val="191D88"/>
                  </a:solidFill>
                  <a:latin typeface="+mn-lt"/>
                </a:rPr>
                <a:t>B.</a:t>
              </a:r>
            </a:p>
          </p:txBody>
        </p:sp>
      </p:grpSp>
      <p:grpSp>
        <p:nvGrpSpPr>
          <p:cNvPr id="108" name="Group 69"/>
          <p:cNvGrpSpPr>
            <a:grpSpLocks/>
          </p:cNvGrpSpPr>
          <p:nvPr/>
        </p:nvGrpSpPr>
        <p:grpSpPr bwMode="auto">
          <a:xfrm>
            <a:off x="8080623" y="1628823"/>
            <a:ext cx="647833" cy="1105685"/>
            <a:chOff x="7699694" y="1942752"/>
            <a:chExt cx="651440" cy="1090311"/>
          </a:xfrm>
        </p:grpSpPr>
        <p:pic>
          <p:nvPicPr>
            <p:cNvPr id="14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847922" y="2001338"/>
              <a:ext cx="503212" cy="1031725"/>
            </a:xfrm>
            <a:prstGeom prst="rect">
              <a:avLst/>
            </a:prstGeom>
            <a:noFill/>
            <a:ln w="9525">
              <a:noFill/>
              <a:miter lim="800000"/>
              <a:headEnd/>
              <a:tailEnd/>
            </a:ln>
          </p:spPr>
        </p:pic>
        <p:sp>
          <p:nvSpPr>
            <p:cNvPr id="145" name="TextBox 93"/>
            <p:cNvSpPr txBox="1">
              <a:spLocks noChangeArrowheads="1"/>
            </p:cNvSpPr>
            <p:nvPr/>
          </p:nvSpPr>
          <p:spPr bwMode="auto">
            <a:xfrm>
              <a:off x="7699694" y="1942752"/>
              <a:ext cx="386709" cy="369332"/>
            </a:xfrm>
            <a:prstGeom prst="rect">
              <a:avLst/>
            </a:prstGeom>
            <a:noFill/>
            <a:ln w="9525">
              <a:noFill/>
              <a:miter lim="800000"/>
              <a:headEnd/>
              <a:tailEnd/>
            </a:ln>
          </p:spPr>
          <p:txBody>
            <a:bodyPr wrap="none">
              <a:spAutoFit/>
            </a:bodyPr>
            <a:lstStyle/>
            <a:p>
              <a:r>
                <a:rPr lang="en-US" b="1" dirty="0">
                  <a:solidFill>
                    <a:srgbClr val="191D88"/>
                  </a:solidFill>
                  <a:latin typeface="+mn-lt"/>
                </a:rPr>
                <a:t>A.</a:t>
              </a:r>
            </a:p>
          </p:txBody>
        </p:sp>
      </p:grpSp>
      <p:grpSp>
        <p:nvGrpSpPr>
          <p:cNvPr id="137" name="Group 89"/>
          <p:cNvGrpSpPr>
            <a:grpSpLocks/>
          </p:cNvGrpSpPr>
          <p:nvPr/>
        </p:nvGrpSpPr>
        <p:grpSpPr bwMode="auto">
          <a:xfrm>
            <a:off x="6965500" y="1418721"/>
            <a:ext cx="1345358" cy="791344"/>
            <a:chOff x="7107068" y="1710131"/>
            <a:chExt cx="1353358" cy="780618"/>
          </a:xfrm>
        </p:grpSpPr>
        <p:cxnSp>
          <p:nvCxnSpPr>
            <p:cNvPr id="142" name="Straight Arrow Connector 141"/>
            <p:cNvCxnSpPr/>
            <p:nvPr/>
          </p:nvCxnSpPr>
          <p:spPr>
            <a:xfrm flipV="1">
              <a:off x="7107068" y="1710131"/>
              <a:ext cx="1285526" cy="780618"/>
            </a:xfrm>
            <a:prstGeom prst="straightConnector1">
              <a:avLst/>
            </a:prstGeom>
            <a:ln>
              <a:solidFill>
                <a:srgbClr val="000099"/>
              </a:solidFill>
              <a:tailEnd type="arrow"/>
            </a:ln>
          </p:spPr>
          <p:style>
            <a:lnRef idx="2">
              <a:schemeClr val="accent1"/>
            </a:lnRef>
            <a:fillRef idx="0">
              <a:schemeClr val="accent1"/>
            </a:fillRef>
            <a:effectRef idx="1">
              <a:schemeClr val="accent1"/>
            </a:effectRef>
            <a:fontRef idx="minor">
              <a:schemeClr val="tx1"/>
            </a:fontRef>
          </p:style>
        </p:cxnSp>
        <p:sp>
          <p:nvSpPr>
            <p:cNvPr id="143" name="TextBox 75"/>
            <p:cNvSpPr txBox="1">
              <a:spLocks noChangeArrowheads="1"/>
            </p:cNvSpPr>
            <p:nvPr/>
          </p:nvSpPr>
          <p:spPr bwMode="auto">
            <a:xfrm>
              <a:off x="8011164" y="1836737"/>
              <a:ext cx="449262" cy="369887"/>
            </a:xfrm>
            <a:prstGeom prst="rect">
              <a:avLst/>
            </a:prstGeom>
            <a:noFill/>
            <a:ln w="9525">
              <a:noFill/>
              <a:miter lim="800000"/>
              <a:headEnd/>
              <a:tailEnd/>
            </a:ln>
          </p:spPr>
          <p:txBody>
            <a:bodyPr>
              <a:spAutoFit/>
            </a:bodyPr>
            <a:lstStyle/>
            <a:p>
              <a:endParaRPr lang="en-US" dirty="0">
                <a:solidFill>
                  <a:srgbClr val="191D88"/>
                </a:solidFill>
                <a:latin typeface="+mn-lt"/>
              </a:endParaRPr>
            </a:p>
          </p:txBody>
        </p:sp>
      </p:grpSp>
      <p:grpSp>
        <p:nvGrpSpPr>
          <p:cNvPr id="138" name="Group 88"/>
          <p:cNvGrpSpPr>
            <a:grpSpLocks/>
          </p:cNvGrpSpPr>
          <p:nvPr/>
        </p:nvGrpSpPr>
        <p:grpSpPr bwMode="auto">
          <a:xfrm>
            <a:off x="6992042" y="2210062"/>
            <a:ext cx="1301716" cy="793958"/>
            <a:chOff x="7133764" y="2490703"/>
            <a:chExt cx="1309456" cy="782722"/>
          </a:xfrm>
        </p:grpSpPr>
        <p:cxnSp>
          <p:nvCxnSpPr>
            <p:cNvPr id="140" name="Straight Arrow Connector 139"/>
            <p:cNvCxnSpPr/>
            <p:nvPr/>
          </p:nvCxnSpPr>
          <p:spPr>
            <a:xfrm>
              <a:off x="7133764" y="2490703"/>
              <a:ext cx="1309456" cy="178279"/>
            </a:xfrm>
            <a:prstGeom prst="straightConnector1">
              <a:avLst/>
            </a:prstGeom>
            <a:ln>
              <a:solidFill>
                <a:srgbClr val="000099"/>
              </a:solidFill>
              <a:tailEnd type="arrow"/>
            </a:ln>
          </p:spPr>
          <p:style>
            <a:lnRef idx="2">
              <a:schemeClr val="accent1"/>
            </a:lnRef>
            <a:fillRef idx="0">
              <a:schemeClr val="accent1"/>
            </a:fillRef>
            <a:effectRef idx="1">
              <a:schemeClr val="accent1"/>
            </a:effectRef>
            <a:fontRef idx="minor">
              <a:schemeClr val="tx1"/>
            </a:fontRef>
          </p:style>
        </p:cxnSp>
        <p:sp>
          <p:nvSpPr>
            <p:cNvPr id="141" name="TextBox 77"/>
            <p:cNvSpPr txBox="1">
              <a:spLocks noChangeArrowheads="1"/>
            </p:cNvSpPr>
            <p:nvPr/>
          </p:nvSpPr>
          <p:spPr bwMode="auto">
            <a:xfrm>
              <a:off x="7596001" y="2905125"/>
              <a:ext cx="468312" cy="368300"/>
            </a:xfrm>
            <a:prstGeom prst="rect">
              <a:avLst/>
            </a:prstGeom>
            <a:noFill/>
            <a:ln w="9525">
              <a:noFill/>
              <a:miter lim="800000"/>
              <a:headEnd/>
              <a:tailEnd/>
            </a:ln>
          </p:spPr>
          <p:txBody>
            <a:bodyPr>
              <a:spAutoFit/>
            </a:bodyPr>
            <a:lstStyle/>
            <a:p>
              <a:endParaRPr lang="en-US" dirty="0">
                <a:solidFill>
                  <a:srgbClr val="191D88"/>
                </a:solidFill>
                <a:latin typeface="+mn-lt"/>
              </a:endParaRPr>
            </a:p>
          </p:txBody>
        </p:sp>
      </p:grpSp>
      <p:pic>
        <p:nvPicPr>
          <p:cNvPr id="139" name="Picture 1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bwMode="auto">
          <a:xfrm>
            <a:off x="6690135" y="970336"/>
            <a:ext cx="761412" cy="431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Rectangle 27"/>
          <p:cNvSpPr/>
          <p:nvPr/>
        </p:nvSpPr>
        <p:spPr>
          <a:xfrm>
            <a:off x="7445494" y="1341103"/>
            <a:ext cx="301686" cy="369332"/>
          </a:xfrm>
          <a:prstGeom prst="rect">
            <a:avLst/>
          </a:prstGeom>
        </p:spPr>
        <p:txBody>
          <a:bodyPr wrap="none">
            <a:spAutoFit/>
          </a:bodyPr>
          <a:lstStyle/>
          <a:p>
            <a:r>
              <a:rPr lang="en-US" dirty="0">
                <a:solidFill>
                  <a:srgbClr val="191D88"/>
                </a:solidFill>
              </a:rPr>
              <a:t>3</a:t>
            </a:r>
          </a:p>
        </p:txBody>
      </p:sp>
      <p:sp>
        <p:nvSpPr>
          <p:cNvPr id="148" name="Rectangle 147"/>
          <p:cNvSpPr/>
          <p:nvPr/>
        </p:nvSpPr>
        <p:spPr>
          <a:xfrm>
            <a:off x="7136163" y="2253239"/>
            <a:ext cx="301686" cy="369332"/>
          </a:xfrm>
          <a:prstGeom prst="rect">
            <a:avLst/>
          </a:prstGeom>
        </p:spPr>
        <p:txBody>
          <a:bodyPr wrap="none">
            <a:spAutoFit/>
          </a:bodyPr>
          <a:lstStyle/>
          <a:p>
            <a:r>
              <a:rPr lang="en-US" dirty="0" smtClean="0">
                <a:solidFill>
                  <a:srgbClr val="191D88"/>
                </a:solidFill>
              </a:rPr>
              <a:t>2</a:t>
            </a:r>
            <a:endParaRPr lang="en-US" dirty="0">
              <a:solidFill>
                <a:srgbClr val="191D88"/>
              </a:solidFill>
            </a:endParaRPr>
          </a:p>
        </p:txBody>
      </p:sp>
      <p:pic>
        <p:nvPicPr>
          <p:cNvPr id="149" name="Picture 148"/>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873616" y="4576139"/>
            <a:ext cx="337111" cy="393807"/>
          </a:xfrm>
          <a:prstGeom prst="rect">
            <a:avLst/>
          </a:prstGeom>
        </p:spPr>
      </p:pic>
      <p:sp>
        <p:nvSpPr>
          <p:cNvPr id="150" name="TextBox 149"/>
          <p:cNvSpPr txBox="1"/>
          <p:nvPr/>
        </p:nvSpPr>
        <p:spPr>
          <a:xfrm>
            <a:off x="5290461" y="4754003"/>
            <a:ext cx="1644227" cy="400110"/>
          </a:xfrm>
          <a:prstGeom prst="rect">
            <a:avLst/>
          </a:prstGeom>
          <a:noFill/>
        </p:spPr>
        <p:txBody>
          <a:bodyPr wrap="square" rtlCol="0">
            <a:spAutoFit/>
          </a:bodyPr>
          <a:lstStyle/>
          <a:p>
            <a:r>
              <a:rPr lang="en-US" sz="1000" dirty="0" smtClean="0">
                <a:solidFill>
                  <a:srgbClr val="000099"/>
                </a:solidFill>
              </a:rPr>
              <a:t>Can only open FRONT GATE and LADDER</a:t>
            </a:r>
            <a:endParaRPr lang="en-US" sz="1000" dirty="0">
              <a:solidFill>
                <a:srgbClr val="000099"/>
              </a:solidFill>
            </a:endParaRPr>
          </a:p>
        </p:txBody>
      </p:sp>
      <p:pic>
        <p:nvPicPr>
          <p:cNvPr id="151" name="Picture 15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864016" y="5413985"/>
            <a:ext cx="337111" cy="393807"/>
          </a:xfrm>
          <a:prstGeom prst="rect">
            <a:avLst/>
          </a:prstGeom>
        </p:spPr>
      </p:pic>
      <p:sp>
        <p:nvSpPr>
          <p:cNvPr id="152" name="TextBox 151"/>
          <p:cNvSpPr txBox="1"/>
          <p:nvPr/>
        </p:nvSpPr>
        <p:spPr>
          <a:xfrm>
            <a:off x="5321273" y="5619389"/>
            <a:ext cx="1644227" cy="400110"/>
          </a:xfrm>
          <a:prstGeom prst="rect">
            <a:avLst/>
          </a:prstGeom>
          <a:noFill/>
        </p:spPr>
        <p:txBody>
          <a:bodyPr wrap="square" rtlCol="0">
            <a:spAutoFit/>
          </a:bodyPr>
          <a:lstStyle/>
          <a:p>
            <a:r>
              <a:rPr lang="en-US" sz="1000" dirty="0" smtClean="0">
                <a:solidFill>
                  <a:srgbClr val="000099"/>
                </a:solidFill>
              </a:rPr>
              <a:t>Can only open FRONT GATE and BTS</a:t>
            </a:r>
            <a:endParaRPr lang="en-US" sz="1000" dirty="0">
              <a:solidFill>
                <a:srgbClr val="000099"/>
              </a:solidFill>
            </a:endParaRPr>
          </a:p>
        </p:txBody>
      </p:sp>
      <p:pic>
        <p:nvPicPr>
          <p:cNvPr id="153" name="Picture 15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013663" y="4535202"/>
            <a:ext cx="337111" cy="393807"/>
          </a:xfrm>
          <a:prstGeom prst="rect">
            <a:avLst/>
          </a:prstGeom>
        </p:spPr>
      </p:pic>
      <p:sp>
        <p:nvSpPr>
          <p:cNvPr id="154" name="TextBox 153"/>
          <p:cNvSpPr txBox="1"/>
          <p:nvPr/>
        </p:nvSpPr>
        <p:spPr>
          <a:xfrm>
            <a:off x="7405916" y="4772876"/>
            <a:ext cx="1644227" cy="400110"/>
          </a:xfrm>
          <a:prstGeom prst="rect">
            <a:avLst/>
          </a:prstGeom>
          <a:noFill/>
        </p:spPr>
        <p:txBody>
          <a:bodyPr wrap="square" rtlCol="0">
            <a:spAutoFit/>
          </a:bodyPr>
          <a:lstStyle/>
          <a:p>
            <a:r>
              <a:rPr lang="en-US" sz="1000" dirty="0" smtClean="0">
                <a:solidFill>
                  <a:srgbClr val="000099"/>
                </a:solidFill>
              </a:rPr>
              <a:t>Can only open FRONT GATE and GENERATOR</a:t>
            </a:r>
            <a:endParaRPr lang="en-US" sz="1000" dirty="0">
              <a:solidFill>
                <a:srgbClr val="000099"/>
              </a:solidFill>
            </a:endParaRPr>
          </a:p>
        </p:txBody>
      </p:sp>
      <p:pic>
        <p:nvPicPr>
          <p:cNvPr id="155" name="Picture 154"/>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012035" y="5344558"/>
            <a:ext cx="337111" cy="393807"/>
          </a:xfrm>
          <a:prstGeom prst="rect">
            <a:avLst/>
          </a:prstGeom>
        </p:spPr>
      </p:pic>
      <p:sp>
        <p:nvSpPr>
          <p:cNvPr id="156" name="TextBox 155"/>
          <p:cNvSpPr txBox="1"/>
          <p:nvPr/>
        </p:nvSpPr>
        <p:spPr>
          <a:xfrm>
            <a:off x="7458438" y="5617807"/>
            <a:ext cx="1644227" cy="246221"/>
          </a:xfrm>
          <a:prstGeom prst="rect">
            <a:avLst/>
          </a:prstGeom>
          <a:noFill/>
        </p:spPr>
        <p:txBody>
          <a:bodyPr wrap="square" rtlCol="0">
            <a:spAutoFit/>
          </a:bodyPr>
          <a:lstStyle/>
          <a:p>
            <a:r>
              <a:rPr lang="en-US" sz="1000" dirty="0" smtClean="0">
                <a:solidFill>
                  <a:srgbClr val="000099"/>
                </a:solidFill>
              </a:rPr>
              <a:t>Can open ALL locks</a:t>
            </a:r>
            <a:endParaRPr lang="en-US" sz="1000" dirty="0">
              <a:solidFill>
                <a:srgbClr val="000099"/>
              </a:solidFill>
            </a:endParaRPr>
          </a:p>
        </p:txBody>
      </p:sp>
      <p:pic>
        <p:nvPicPr>
          <p:cNvPr id="157" name="Picture 1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bwMode="auto">
          <a:xfrm rot="10800000">
            <a:off x="6967949" y="4969946"/>
            <a:ext cx="382825" cy="212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Straight Connector 3"/>
          <p:cNvCxnSpPr/>
          <p:nvPr/>
        </p:nvCxnSpPr>
        <p:spPr>
          <a:xfrm flipH="1">
            <a:off x="150483" y="4180344"/>
            <a:ext cx="8890779" cy="0"/>
          </a:xfrm>
          <a:prstGeom prst="line">
            <a:avLst/>
          </a:prstGeom>
          <a:ln w="38100">
            <a:solidFill>
              <a:srgbClr val="191D88"/>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550829" y="4205234"/>
            <a:ext cx="4529676" cy="307777"/>
          </a:xfrm>
          <a:prstGeom prst="rect">
            <a:avLst/>
          </a:prstGeom>
          <a:noFill/>
        </p:spPr>
        <p:txBody>
          <a:bodyPr wrap="square" rtlCol="0">
            <a:spAutoFit/>
          </a:bodyPr>
          <a:lstStyle/>
          <a:p>
            <a:r>
              <a:rPr lang="en-US" sz="1400" b="1" dirty="0" smtClean="0">
                <a:solidFill>
                  <a:srgbClr val="191D88"/>
                </a:solidFill>
              </a:rPr>
              <a:t>ACSYS SEGMENTED ACCESS ILLUSTRATION</a:t>
            </a:r>
            <a:endParaRPr lang="fr-FR" sz="1400" b="1" dirty="0">
              <a:solidFill>
                <a:srgbClr val="191D88"/>
              </a:solidFill>
            </a:endParaRPr>
          </a:p>
        </p:txBody>
      </p:sp>
      <p:sp>
        <p:nvSpPr>
          <p:cNvPr id="8" name="TextBox 7"/>
          <p:cNvSpPr txBox="1"/>
          <p:nvPr/>
        </p:nvSpPr>
        <p:spPr>
          <a:xfrm>
            <a:off x="5335834" y="4576885"/>
            <a:ext cx="1080120" cy="276999"/>
          </a:xfrm>
          <a:prstGeom prst="rect">
            <a:avLst/>
          </a:prstGeom>
          <a:noFill/>
        </p:spPr>
        <p:txBody>
          <a:bodyPr wrap="square" rtlCol="0">
            <a:spAutoFit/>
          </a:bodyPr>
          <a:lstStyle/>
          <a:p>
            <a:r>
              <a:rPr lang="en-US" sz="1200" b="1" dirty="0" smtClean="0"/>
              <a:t>WORKER 1</a:t>
            </a:r>
            <a:endParaRPr lang="fr-FR" sz="1200" b="1" dirty="0"/>
          </a:p>
        </p:txBody>
      </p:sp>
      <p:sp>
        <p:nvSpPr>
          <p:cNvPr id="103" name="TextBox 102"/>
          <p:cNvSpPr txBox="1"/>
          <p:nvPr/>
        </p:nvSpPr>
        <p:spPr>
          <a:xfrm>
            <a:off x="5335834" y="5402961"/>
            <a:ext cx="1080120" cy="276999"/>
          </a:xfrm>
          <a:prstGeom prst="rect">
            <a:avLst/>
          </a:prstGeom>
          <a:noFill/>
        </p:spPr>
        <p:txBody>
          <a:bodyPr wrap="square" rtlCol="0">
            <a:spAutoFit/>
          </a:bodyPr>
          <a:lstStyle/>
          <a:p>
            <a:r>
              <a:rPr lang="en-US" sz="1200" b="1" dirty="0" smtClean="0"/>
              <a:t>WORKER 2</a:t>
            </a:r>
            <a:endParaRPr lang="fr-FR" sz="1200" b="1" dirty="0"/>
          </a:p>
        </p:txBody>
      </p:sp>
      <p:sp>
        <p:nvSpPr>
          <p:cNvPr id="104" name="TextBox 103"/>
          <p:cNvSpPr txBox="1"/>
          <p:nvPr/>
        </p:nvSpPr>
        <p:spPr>
          <a:xfrm>
            <a:off x="7437849" y="4576885"/>
            <a:ext cx="1080120" cy="276999"/>
          </a:xfrm>
          <a:prstGeom prst="rect">
            <a:avLst/>
          </a:prstGeom>
          <a:noFill/>
        </p:spPr>
        <p:txBody>
          <a:bodyPr wrap="square" rtlCol="0">
            <a:spAutoFit/>
          </a:bodyPr>
          <a:lstStyle/>
          <a:p>
            <a:r>
              <a:rPr lang="en-US" sz="1200" b="1" dirty="0" smtClean="0"/>
              <a:t>WORKER 3</a:t>
            </a:r>
            <a:endParaRPr lang="fr-FR" sz="1200" b="1" dirty="0"/>
          </a:p>
        </p:txBody>
      </p:sp>
      <p:sp>
        <p:nvSpPr>
          <p:cNvPr id="115" name="TextBox 114"/>
          <p:cNvSpPr txBox="1"/>
          <p:nvPr/>
        </p:nvSpPr>
        <p:spPr>
          <a:xfrm>
            <a:off x="7540563" y="5375541"/>
            <a:ext cx="1080120" cy="276999"/>
          </a:xfrm>
          <a:prstGeom prst="rect">
            <a:avLst/>
          </a:prstGeom>
          <a:noFill/>
        </p:spPr>
        <p:txBody>
          <a:bodyPr wrap="square" rtlCol="0">
            <a:spAutoFit/>
          </a:bodyPr>
          <a:lstStyle/>
          <a:p>
            <a:r>
              <a:rPr lang="en-US" sz="1200" b="1" dirty="0" smtClean="0"/>
              <a:t>WORKER 4</a:t>
            </a:r>
            <a:endParaRPr lang="fr-FR" sz="1200" b="1" dirty="0"/>
          </a:p>
        </p:txBody>
      </p:sp>
      <p:grpSp>
        <p:nvGrpSpPr>
          <p:cNvPr id="106" name="Group 105"/>
          <p:cNvGrpSpPr/>
          <p:nvPr/>
        </p:nvGrpSpPr>
        <p:grpSpPr>
          <a:xfrm>
            <a:off x="8458200" y="97079"/>
            <a:ext cx="609600" cy="592142"/>
            <a:chOff x="7360620" y="1565081"/>
            <a:chExt cx="673561" cy="702480"/>
          </a:xfrm>
        </p:grpSpPr>
        <p:pic>
          <p:nvPicPr>
            <p:cNvPr id="120" name="Picture 2"/>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360620" y="1565081"/>
              <a:ext cx="640380" cy="640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1" name="TextBox 120"/>
            <p:cNvSpPr txBox="1"/>
            <p:nvPr/>
          </p:nvSpPr>
          <p:spPr>
            <a:xfrm>
              <a:off x="7360620" y="1975460"/>
              <a:ext cx="673561" cy="292101"/>
            </a:xfrm>
            <a:prstGeom prst="rect">
              <a:avLst/>
            </a:prstGeom>
            <a:noFill/>
          </p:spPr>
          <p:txBody>
            <a:bodyPr wrap="square" rtlCol="0">
              <a:spAutoFit/>
            </a:bodyPr>
            <a:lstStyle/>
            <a:p>
              <a:r>
                <a:rPr lang="en-US" sz="1000" b="1" dirty="0" smtClean="0"/>
                <a:t>AFRICA</a:t>
              </a:r>
              <a:endParaRPr lang="fr-FR" sz="1000" b="1" dirty="0"/>
            </a:p>
          </p:txBody>
        </p:sp>
      </p:grpSp>
    </p:spTree>
    <p:extLst>
      <p:ext uri="{BB962C8B-B14F-4D97-AF65-F5344CB8AC3E}">
        <p14:creationId xmlns:p14="http://schemas.microsoft.com/office/powerpoint/2010/main" val="5612264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31"/>
          <p:cNvSpPr txBox="1"/>
          <p:nvPr/>
        </p:nvSpPr>
        <p:spPr>
          <a:xfrm>
            <a:off x="2413429" y="44624"/>
            <a:ext cx="4822867" cy="923330"/>
          </a:xfrm>
          <a:prstGeom prst="rect">
            <a:avLst/>
          </a:prstGeom>
          <a:noFill/>
        </p:spPr>
        <p:txBody>
          <a:bodyPr wrap="square" rtlCol="0">
            <a:spAutoFit/>
          </a:bodyPr>
          <a:lstStyle/>
          <a:p>
            <a:pPr algn="ctr"/>
            <a:r>
              <a:rPr lang="en-US" b="1" dirty="0" smtClean="0">
                <a:solidFill>
                  <a:srgbClr val="000099"/>
                </a:solidFill>
                <a:latin typeface="+mj-lt"/>
              </a:rPr>
              <a:t>The </a:t>
            </a:r>
            <a:r>
              <a:rPr lang="en-US" b="1" dirty="0" err="1" smtClean="0">
                <a:solidFill>
                  <a:srgbClr val="000099"/>
                </a:solidFill>
                <a:latin typeface="+mj-lt"/>
              </a:rPr>
              <a:t>Acsys</a:t>
            </a:r>
            <a:r>
              <a:rPr lang="en-US" b="1" dirty="0" smtClean="0">
                <a:solidFill>
                  <a:srgbClr val="000099"/>
                </a:solidFill>
                <a:latin typeface="+mj-lt"/>
              </a:rPr>
              <a:t> Africa solution -</a:t>
            </a:r>
            <a:r>
              <a:rPr lang="en-US" b="1" dirty="0" smtClean="0">
                <a:solidFill>
                  <a:srgbClr val="000099"/>
                </a:solidFill>
                <a:latin typeface="+mj-lt"/>
              </a:rPr>
              <a:t> </a:t>
            </a:r>
            <a:r>
              <a:rPr lang="en-US" altLang="zh-CN" b="1" dirty="0">
                <a:solidFill>
                  <a:srgbClr val="000099"/>
                </a:solidFill>
                <a:latin typeface="+mj-lt"/>
                <a:cs typeface="Arial" pitchFamily="34" charset="0"/>
              </a:rPr>
              <a:t>CGS REAL-TIME access </a:t>
            </a:r>
            <a:r>
              <a:rPr lang="en-US" altLang="zh-CN" b="1" dirty="0" smtClean="0">
                <a:solidFill>
                  <a:srgbClr val="000099"/>
                </a:solidFill>
                <a:latin typeface="+mj-lt"/>
                <a:cs typeface="Arial" pitchFamily="34" charset="0"/>
              </a:rPr>
              <a:t>control</a:t>
            </a:r>
          </a:p>
          <a:p>
            <a:pPr algn="ctr"/>
            <a:r>
              <a:rPr lang="en-US" b="1" dirty="0" smtClean="0">
                <a:solidFill>
                  <a:srgbClr val="000099"/>
                </a:solidFill>
                <a:latin typeface="+mj-lt"/>
              </a:rPr>
              <a:t>Real-Time wire-free Key control</a:t>
            </a:r>
            <a:endParaRPr lang="en-US" b="1" dirty="0">
              <a:solidFill>
                <a:srgbClr val="000099"/>
              </a:solidFill>
              <a:latin typeface="+mj-lt"/>
            </a:endParaRPr>
          </a:p>
        </p:txBody>
      </p:sp>
      <p:grpSp>
        <p:nvGrpSpPr>
          <p:cNvPr id="2" name="Group 1"/>
          <p:cNvGrpSpPr/>
          <p:nvPr/>
        </p:nvGrpSpPr>
        <p:grpSpPr>
          <a:xfrm>
            <a:off x="66074" y="699899"/>
            <a:ext cx="9154126" cy="6118562"/>
            <a:chOff x="66074" y="699899"/>
            <a:chExt cx="9154126" cy="6118562"/>
          </a:xfrm>
        </p:grpSpPr>
        <p:sp>
          <p:nvSpPr>
            <p:cNvPr id="45" name="Slide Number Placeholder 1"/>
            <p:cNvSpPr txBox="1">
              <a:spLocks/>
            </p:cNvSpPr>
            <p:nvPr/>
          </p:nvSpPr>
          <p:spPr>
            <a:xfrm>
              <a:off x="8487072" y="6453336"/>
              <a:ext cx="477416"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defTabSz="457200" rtl="0" fontAlgn="base">
                <a:spcBef>
                  <a:spcPct val="0"/>
                </a:spcBef>
                <a:spcAft>
                  <a:spcPct val="0"/>
                </a:spcAft>
                <a:defRPr sz="1100" kern="1200">
                  <a:solidFill>
                    <a:schemeClr val="bg1"/>
                  </a:solidFill>
                  <a:latin typeface="微软雅黑" pitchFamily="34" charset="-122"/>
                  <a:ea typeface="微软雅黑" pitchFamily="34" charset="-122"/>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fld id="{29E0482C-5E05-4127-ADC5-B2607D50C12C}" type="slidenum">
                <a:rPr lang="en-US" sz="1400" smtClean="0">
                  <a:latin typeface="+mn-lt"/>
                </a:rPr>
                <a:pPr/>
                <a:t>14</a:t>
              </a:fld>
              <a:endParaRPr lang="en-US" sz="1400" dirty="0">
                <a:latin typeface="+mn-lt"/>
              </a:endParaRPr>
            </a:p>
          </p:txBody>
        </p:sp>
        <p:sp>
          <p:nvSpPr>
            <p:cNvPr id="52" name="Round Diagonal Corner Rectangle 51"/>
            <p:cNvSpPr/>
            <p:nvPr/>
          </p:nvSpPr>
          <p:spPr bwMode="auto">
            <a:xfrm>
              <a:off x="588552" y="2906916"/>
              <a:ext cx="1245041" cy="948810"/>
            </a:xfrm>
            <a:prstGeom prst="round2DiagRect">
              <a:avLst/>
            </a:prstGeom>
            <a:solidFill>
              <a:schemeClr val="accent1">
                <a:alpha val="0"/>
              </a:schemeClr>
            </a:solidFill>
            <a:ln w="28575">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50" dirty="0">
                <a:solidFill>
                  <a:srgbClr val="000099"/>
                </a:solidFill>
                <a:latin typeface="+mj-lt"/>
              </a:endParaRPr>
            </a:p>
          </p:txBody>
        </p:sp>
        <p:pic>
          <p:nvPicPr>
            <p:cNvPr id="53" name="Picture 5" descr="C:\Users\mfan\Desktop\CGS.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631976" y="1679649"/>
              <a:ext cx="1544638" cy="957263"/>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55" descr="C:\Users\mfan\Desktop\CGS.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631976" y="699899"/>
              <a:ext cx="1544638" cy="957263"/>
            </a:xfrm>
            <a:prstGeom prst="rect">
              <a:avLst/>
            </a:prstGeom>
            <a:noFill/>
            <a:extLst>
              <a:ext uri="{909E8E84-426E-40DD-AFC4-6F175D3DCCD1}">
                <a14:hiddenFill xmlns:a14="http://schemas.microsoft.com/office/drawing/2010/main">
                  <a:solidFill>
                    <a:srgbClr val="FFFFFF"/>
                  </a:solidFill>
                </a14:hiddenFill>
              </a:ext>
            </a:extLst>
          </p:spPr>
        </p:pic>
        <p:grpSp>
          <p:nvGrpSpPr>
            <p:cNvPr id="57" name="Group 56"/>
            <p:cNvGrpSpPr/>
            <p:nvPr/>
          </p:nvGrpSpPr>
          <p:grpSpPr>
            <a:xfrm>
              <a:off x="8333904" y="978639"/>
              <a:ext cx="706784" cy="1496554"/>
              <a:chOff x="7620000" y="1031966"/>
              <a:chExt cx="1315756" cy="2785996"/>
            </a:xfrm>
          </p:grpSpPr>
          <p:pic>
            <p:nvPicPr>
              <p:cNvPr id="58" name="Picture 5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80138" y="3295215"/>
                <a:ext cx="1255618" cy="522747"/>
              </a:xfrm>
              <a:prstGeom prst="rect">
                <a:avLst/>
              </a:prstGeom>
            </p:spPr>
          </p:pic>
          <p:pic>
            <p:nvPicPr>
              <p:cNvPr id="61" name="Picture 6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25784" y="2743457"/>
                <a:ext cx="815346" cy="429784"/>
              </a:xfrm>
              <a:prstGeom prst="rect">
                <a:avLst/>
              </a:prstGeom>
            </p:spPr>
          </p:pic>
          <p:pic>
            <p:nvPicPr>
              <p:cNvPr id="66" name="Picture 6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620000" y="1031966"/>
                <a:ext cx="685800" cy="1051041"/>
              </a:xfrm>
              <a:prstGeom prst="rect">
                <a:avLst/>
              </a:prstGeom>
            </p:spPr>
          </p:pic>
          <p:pic>
            <p:nvPicPr>
              <p:cNvPr id="67" name="Picture 66"/>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660859" y="2126269"/>
                <a:ext cx="463249" cy="342273"/>
              </a:xfrm>
              <a:prstGeom prst="rect">
                <a:avLst/>
              </a:prstGeom>
            </p:spPr>
          </p:pic>
        </p:grpSp>
        <p:pic>
          <p:nvPicPr>
            <p:cNvPr id="71" name="Picture 70"/>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67241" y="1208514"/>
              <a:ext cx="820249" cy="692114"/>
            </a:xfrm>
            <a:prstGeom prst="rect">
              <a:avLst/>
            </a:prstGeom>
          </p:spPr>
        </p:pic>
        <p:sp>
          <p:nvSpPr>
            <p:cNvPr id="72" name="TextBox 71"/>
            <p:cNvSpPr txBox="1"/>
            <p:nvPr/>
          </p:nvSpPr>
          <p:spPr>
            <a:xfrm>
              <a:off x="1767880" y="1810853"/>
              <a:ext cx="1024859" cy="307777"/>
            </a:xfrm>
            <a:prstGeom prst="rect">
              <a:avLst/>
            </a:prstGeom>
            <a:noFill/>
          </p:spPr>
          <p:txBody>
            <a:bodyPr wrap="square" rtlCol="0">
              <a:spAutoFit/>
            </a:bodyPr>
            <a:lstStyle/>
            <a:p>
              <a:pPr algn="ctr"/>
              <a:r>
                <a:rPr lang="en-US" sz="1400" b="1" dirty="0" smtClean="0">
                  <a:solidFill>
                    <a:srgbClr val="000099"/>
                  </a:solidFill>
                  <a:latin typeface="+mj-lt"/>
                  <a:ea typeface="Microsoft YaHei" pitchFamily="34" charset="-122"/>
                  <a:cs typeface="Arial" pitchFamily="34" charset="0"/>
                </a:rPr>
                <a:t>Acsys</a:t>
              </a:r>
              <a:endParaRPr lang="en-US" sz="1400" b="1" dirty="0">
                <a:solidFill>
                  <a:srgbClr val="000099"/>
                </a:solidFill>
                <a:latin typeface="+mj-lt"/>
                <a:ea typeface="Microsoft YaHei" pitchFamily="34" charset="-122"/>
                <a:cs typeface="Arial" pitchFamily="34" charset="0"/>
              </a:endParaRPr>
            </a:p>
          </p:txBody>
        </p:sp>
        <p:pic>
          <p:nvPicPr>
            <p:cNvPr id="73" name="Picture 8" descr="C:\Users\mfan\Downloads\20120817031007627_easyicon_cn_128.png"/>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a:stretch/>
          </p:blipFill>
          <p:spPr bwMode="auto">
            <a:xfrm>
              <a:off x="1407840" y="1091469"/>
              <a:ext cx="450930" cy="760558"/>
            </a:xfrm>
            <a:prstGeom prst="rect">
              <a:avLst/>
            </a:prstGeom>
            <a:noFill/>
            <a:extLst>
              <a:ext uri="{909E8E84-426E-40DD-AFC4-6F175D3DCCD1}">
                <a14:hiddenFill xmlns:a14="http://schemas.microsoft.com/office/drawing/2010/main">
                  <a:solidFill>
                    <a:srgbClr val="FFFFFF"/>
                  </a:solidFill>
                </a14:hiddenFill>
              </a:ext>
            </a:extLst>
          </p:spPr>
        </p:pic>
        <p:sp>
          <p:nvSpPr>
            <p:cNvPr id="74" name="TextBox 73"/>
            <p:cNvSpPr txBox="1"/>
            <p:nvPr/>
          </p:nvSpPr>
          <p:spPr>
            <a:xfrm>
              <a:off x="1047800" y="1852027"/>
              <a:ext cx="1137952" cy="600164"/>
            </a:xfrm>
            <a:prstGeom prst="rect">
              <a:avLst/>
            </a:prstGeom>
            <a:noFill/>
          </p:spPr>
          <p:txBody>
            <a:bodyPr wrap="square" rtlCol="0">
              <a:spAutoFit/>
            </a:bodyPr>
            <a:lstStyle/>
            <a:p>
              <a:pPr algn="ctr"/>
              <a:r>
                <a:rPr lang="en-US" sz="1100" b="1" dirty="0">
                  <a:solidFill>
                    <a:srgbClr val="000099"/>
                  </a:solidFill>
                  <a:latin typeface="+mj-lt"/>
                  <a:cs typeface="Arial" pitchFamily="34" charset="0"/>
                </a:rPr>
                <a:t>Code </a:t>
              </a:r>
            </a:p>
            <a:p>
              <a:pPr algn="ctr"/>
              <a:r>
                <a:rPr lang="en-US" sz="1100" b="1" dirty="0">
                  <a:solidFill>
                    <a:srgbClr val="000099"/>
                  </a:solidFill>
                  <a:latin typeface="+mj-lt"/>
                  <a:cs typeface="Arial" pitchFamily="34" charset="0"/>
                </a:rPr>
                <a:t>Generating</a:t>
              </a:r>
            </a:p>
            <a:p>
              <a:pPr algn="ctr"/>
              <a:r>
                <a:rPr lang="en-US" sz="1100" b="1" dirty="0">
                  <a:solidFill>
                    <a:srgbClr val="000099"/>
                  </a:solidFill>
                  <a:latin typeface="+mj-lt"/>
                  <a:cs typeface="Arial" pitchFamily="34" charset="0"/>
                </a:rPr>
                <a:t> </a:t>
              </a:r>
              <a:r>
                <a:rPr lang="en-US" sz="1100" b="1" dirty="0" smtClean="0">
                  <a:solidFill>
                    <a:srgbClr val="000099"/>
                  </a:solidFill>
                  <a:latin typeface="+mj-lt"/>
                  <a:cs typeface="Arial" pitchFamily="34" charset="0"/>
                </a:rPr>
                <a:t>System</a:t>
              </a:r>
              <a:endParaRPr lang="en-US" sz="1100" b="1" dirty="0">
                <a:solidFill>
                  <a:srgbClr val="000099"/>
                </a:solidFill>
                <a:latin typeface="+mj-lt"/>
                <a:cs typeface="Arial" pitchFamily="34" charset="0"/>
              </a:endParaRPr>
            </a:p>
          </p:txBody>
        </p:sp>
        <p:pic>
          <p:nvPicPr>
            <p:cNvPr id="75" name="Picture 74"/>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flipH="1">
              <a:off x="3167133" y="875053"/>
              <a:ext cx="424332" cy="424332"/>
            </a:xfrm>
            <a:prstGeom prst="roundRect">
              <a:avLst>
                <a:gd name="adj" fmla="val 34322"/>
              </a:avLst>
            </a:prstGeom>
          </p:spPr>
        </p:pic>
        <p:sp>
          <p:nvSpPr>
            <p:cNvPr id="76" name="TextBox 75"/>
            <p:cNvSpPr txBox="1"/>
            <p:nvPr/>
          </p:nvSpPr>
          <p:spPr>
            <a:xfrm>
              <a:off x="3027044" y="1241006"/>
              <a:ext cx="761999" cy="230832"/>
            </a:xfrm>
            <a:prstGeom prst="rect">
              <a:avLst/>
            </a:prstGeom>
            <a:noFill/>
          </p:spPr>
          <p:txBody>
            <a:bodyPr wrap="square" rtlCol="0">
              <a:spAutoFit/>
            </a:bodyPr>
            <a:lstStyle/>
            <a:p>
              <a:r>
                <a:rPr lang="en-US" sz="900" b="1" dirty="0">
                  <a:solidFill>
                    <a:srgbClr val="000099"/>
                  </a:solidFill>
                  <a:latin typeface="+mj-lt"/>
                  <a:cs typeface="Arial" pitchFamily="34" charset="0"/>
                </a:rPr>
                <a:t>OPERATOR</a:t>
              </a:r>
            </a:p>
          </p:txBody>
        </p:sp>
        <p:sp>
          <p:nvSpPr>
            <p:cNvPr id="77" name="TextBox 76"/>
            <p:cNvSpPr txBox="1"/>
            <p:nvPr/>
          </p:nvSpPr>
          <p:spPr>
            <a:xfrm>
              <a:off x="3064683" y="702362"/>
              <a:ext cx="707245" cy="215444"/>
            </a:xfrm>
            <a:prstGeom prst="rect">
              <a:avLst/>
            </a:prstGeom>
            <a:noFill/>
          </p:spPr>
          <p:txBody>
            <a:bodyPr wrap="none" rtlCol="0">
              <a:spAutoFit/>
            </a:bodyPr>
            <a:lstStyle/>
            <a:p>
              <a:r>
                <a:rPr lang="en-US" altLang="zh-CN" sz="800" dirty="0" smtClean="0">
                  <a:solidFill>
                    <a:srgbClr val="000099"/>
                  </a:solidFill>
                  <a:latin typeface="+mj-lt"/>
                  <a:ea typeface="Microsoft YaHei" pitchFamily="34" charset="-122"/>
                </a:rPr>
                <a:t>Need Access</a:t>
              </a:r>
              <a:endParaRPr lang="en-US" sz="800" dirty="0">
                <a:solidFill>
                  <a:srgbClr val="000099"/>
                </a:solidFill>
                <a:latin typeface="+mj-lt"/>
                <a:ea typeface="Microsoft YaHei" pitchFamily="34" charset="-122"/>
              </a:endParaRPr>
            </a:p>
          </p:txBody>
        </p:sp>
        <p:sp>
          <p:nvSpPr>
            <p:cNvPr id="78" name="TextBox 77"/>
            <p:cNvSpPr txBox="1"/>
            <p:nvPr/>
          </p:nvSpPr>
          <p:spPr>
            <a:xfrm>
              <a:off x="3105560" y="1432459"/>
              <a:ext cx="570990" cy="215444"/>
            </a:xfrm>
            <a:prstGeom prst="rect">
              <a:avLst/>
            </a:prstGeom>
            <a:noFill/>
          </p:spPr>
          <p:txBody>
            <a:bodyPr wrap="none" rtlCol="0">
              <a:spAutoFit/>
            </a:bodyPr>
            <a:lstStyle/>
            <a:p>
              <a:r>
                <a:rPr lang="en-US" altLang="zh-CN" sz="800" dirty="0" smtClean="0">
                  <a:solidFill>
                    <a:srgbClr val="000099"/>
                  </a:solidFill>
                  <a:latin typeface="+mj-lt"/>
                  <a:ea typeface="Microsoft YaHei" pitchFamily="34" charset="-122"/>
                </a:rPr>
                <a:t>Get Code</a:t>
              </a:r>
              <a:endParaRPr lang="en-US" sz="800" dirty="0">
                <a:solidFill>
                  <a:srgbClr val="000099"/>
                </a:solidFill>
                <a:latin typeface="+mj-lt"/>
                <a:ea typeface="Microsoft YaHei" pitchFamily="34" charset="-122"/>
              </a:endParaRPr>
            </a:p>
          </p:txBody>
        </p:sp>
        <p:grpSp>
          <p:nvGrpSpPr>
            <p:cNvPr id="79" name="Group 78"/>
            <p:cNvGrpSpPr/>
            <p:nvPr/>
          </p:nvGrpSpPr>
          <p:grpSpPr>
            <a:xfrm>
              <a:off x="8113044" y="1205187"/>
              <a:ext cx="154562" cy="1202428"/>
              <a:chOff x="7227849" y="1404608"/>
              <a:chExt cx="299449" cy="2651311"/>
            </a:xfrm>
          </p:grpSpPr>
          <p:sp>
            <p:nvSpPr>
              <p:cNvPr id="80" name="Rectangle 79"/>
              <p:cNvSpPr/>
              <p:nvPr/>
            </p:nvSpPr>
            <p:spPr>
              <a:xfrm>
                <a:off x="7227849" y="1404611"/>
                <a:ext cx="35997" cy="2633990"/>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j-lt"/>
                </a:endParaRPr>
              </a:p>
            </p:txBody>
          </p:sp>
          <p:sp>
            <p:nvSpPr>
              <p:cNvPr id="81" name="Rectangle 80"/>
              <p:cNvSpPr/>
              <p:nvPr/>
            </p:nvSpPr>
            <p:spPr>
              <a:xfrm rot="16200000">
                <a:off x="7359414" y="1284195"/>
                <a:ext cx="47469" cy="288295"/>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j-lt"/>
                </a:endParaRPr>
              </a:p>
            </p:txBody>
          </p:sp>
          <p:sp>
            <p:nvSpPr>
              <p:cNvPr id="82" name="Rectangle 81"/>
              <p:cNvSpPr/>
              <p:nvPr/>
            </p:nvSpPr>
            <p:spPr>
              <a:xfrm rot="16200000">
                <a:off x="7359414" y="3888036"/>
                <a:ext cx="47470" cy="288295"/>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j-lt"/>
                </a:endParaRPr>
              </a:p>
            </p:txBody>
          </p:sp>
          <p:sp>
            <p:nvSpPr>
              <p:cNvPr id="83" name="Rectangle 82"/>
              <p:cNvSpPr/>
              <p:nvPr/>
            </p:nvSpPr>
            <p:spPr>
              <a:xfrm rot="16200000">
                <a:off x="7355608" y="3013946"/>
                <a:ext cx="55084" cy="288295"/>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j-lt"/>
                </a:endParaRPr>
              </a:p>
            </p:txBody>
          </p:sp>
          <p:sp>
            <p:nvSpPr>
              <p:cNvPr id="84" name="Rectangle 83"/>
              <p:cNvSpPr/>
              <p:nvPr/>
            </p:nvSpPr>
            <p:spPr>
              <a:xfrm rot="16200000">
                <a:off x="7359416" y="2166921"/>
                <a:ext cx="47469" cy="288295"/>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j-lt"/>
                </a:endParaRPr>
              </a:p>
            </p:txBody>
          </p:sp>
        </p:grpSp>
        <p:pic>
          <p:nvPicPr>
            <p:cNvPr id="85" name="Picture 19"/>
            <p:cNvPicPr>
              <a:picLocks noChangeAspect="1" noChangeArrowheads="1"/>
            </p:cNvPicPr>
            <p:nvPr/>
          </p:nvPicPr>
          <p:blipFill rotWithShape="1">
            <a:blip r:embed="rId10" cstate="email">
              <a:extLst>
                <a:ext uri="{28A0092B-C50C-407E-A947-70E740481C1C}">
                  <a14:useLocalDpi xmlns:a14="http://schemas.microsoft.com/office/drawing/2010/main"/>
                </a:ext>
              </a:extLst>
            </a:blip>
            <a:srcRect/>
            <a:stretch/>
          </p:blipFill>
          <p:spPr bwMode="auto">
            <a:xfrm>
              <a:off x="6614719" y="1395925"/>
              <a:ext cx="1359145" cy="756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 name="Picture 85"/>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5210507" y="1268760"/>
              <a:ext cx="445805" cy="943118"/>
            </a:xfrm>
            <a:prstGeom prst="rect">
              <a:avLst/>
            </a:prstGeom>
          </p:spPr>
        </p:pic>
        <p:pic>
          <p:nvPicPr>
            <p:cNvPr id="87" name="Picture 6"/>
            <p:cNvPicPr>
              <a:picLocks noChangeAspect="1" noChangeArrowheads="1"/>
            </p:cNvPicPr>
            <p:nvPr/>
          </p:nvPicPr>
          <p:blipFill>
            <a:blip r:embed="rId12" cstate="email">
              <a:extLst>
                <a:ext uri="{28A0092B-C50C-407E-A947-70E740481C1C}">
                  <a14:useLocalDpi xmlns:a14="http://schemas.microsoft.com/office/drawing/2010/main"/>
                </a:ext>
              </a:extLst>
            </a:blip>
            <a:stretch>
              <a:fillRect/>
            </a:stretch>
          </p:blipFill>
          <p:spPr bwMode="auto">
            <a:xfrm>
              <a:off x="6983240" y="1912474"/>
              <a:ext cx="276107" cy="390494"/>
            </a:xfrm>
            <a:prstGeom prst="rect">
              <a:avLst/>
            </a:prstGeom>
            <a:noFill/>
            <a:extLst>
              <a:ext uri="{909E8E84-426E-40DD-AFC4-6F175D3DCCD1}">
                <a14:hiddenFill xmlns:a14="http://schemas.microsoft.com/office/drawing/2010/main">
                  <a:solidFill>
                    <a:srgbClr val="FFFFFF"/>
                  </a:solidFill>
                </a14:hiddenFill>
              </a:ext>
            </a:extLst>
          </p:spPr>
        </p:pic>
        <p:sp>
          <p:nvSpPr>
            <p:cNvPr id="88" name="TextBox 87"/>
            <p:cNvSpPr txBox="1"/>
            <p:nvPr/>
          </p:nvSpPr>
          <p:spPr>
            <a:xfrm>
              <a:off x="3175753" y="2234025"/>
              <a:ext cx="443775" cy="230832"/>
            </a:xfrm>
            <a:prstGeom prst="rect">
              <a:avLst/>
            </a:prstGeom>
            <a:noFill/>
          </p:spPr>
          <p:txBody>
            <a:bodyPr wrap="square" rtlCol="0">
              <a:spAutoFit/>
            </a:bodyPr>
            <a:lstStyle/>
            <a:p>
              <a:r>
                <a:rPr lang="en-US" altLang="zh-CN" sz="900" b="1" dirty="0" smtClean="0">
                  <a:solidFill>
                    <a:srgbClr val="000099"/>
                  </a:solidFill>
                  <a:latin typeface="+mj-lt"/>
                  <a:ea typeface="Microsoft YaHei" pitchFamily="34" charset="-122"/>
                  <a:cs typeface="Arial" pitchFamily="34" charset="0"/>
                </a:rPr>
                <a:t>SMS</a:t>
              </a:r>
              <a:endParaRPr lang="en-US" sz="900" b="1" dirty="0">
                <a:solidFill>
                  <a:srgbClr val="000099"/>
                </a:solidFill>
                <a:latin typeface="+mj-lt"/>
                <a:ea typeface="Microsoft YaHei" pitchFamily="34" charset="-122"/>
                <a:cs typeface="Arial" pitchFamily="34" charset="0"/>
              </a:endParaRPr>
            </a:p>
          </p:txBody>
        </p:sp>
        <p:sp>
          <p:nvSpPr>
            <p:cNvPr id="89" name="TextBox 88"/>
            <p:cNvSpPr txBox="1"/>
            <p:nvPr/>
          </p:nvSpPr>
          <p:spPr>
            <a:xfrm>
              <a:off x="3054279" y="1695277"/>
              <a:ext cx="707245" cy="215444"/>
            </a:xfrm>
            <a:prstGeom prst="rect">
              <a:avLst/>
            </a:prstGeom>
            <a:noFill/>
          </p:spPr>
          <p:txBody>
            <a:bodyPr wrap="none" rtlCol="0">
              <a:spAutoFit/>
            </a:bodyPr>
            <a:lstStyle/>
            <a:p>
              <a:r>
                <a:rPr lang="en-US" altLang="zh-CN" sz="800" dirty="0">
                  <a:solidFill>
                    <a:srgbClr val="000099"/>
                  </a:solidFill>
                  <a:latin typeface="+mj-lt"/>
                  <a:ea typeface="Microsoft YaHei" pitchFamily="34" charset="-122"/>
                </a:rPr>
                <a:t>Need Access</a:t>
              </a:r>
              <a:endParaRPr lang="en-US" sz="800" dirty="0">
                <a:solidFill>
                  <a:srgbClr val="000099"/>
                </a:solidFill>
                <a:latin typeface="+mj-lt"/>
                <a:ea typeface="Microsoft YaHei" pitchFamily="34" charset="-122"/>
              </a:endParaRPr>
            </a:p>
          </p:txBody>
        </p:sp>
        <p:sp>
          <p:nvSpPr>
            <p:cNvPr id="106" name="TextBox 105"/>
            <p:cNvSpPr txBox="1"/>
            <p:nvPr/>
          </p:nvSpPr>
          <p:spPr>
            <a:xfrm>
              <a:off x="3105560" y="2412209"/>
              <a:ext cx="570990" cy="215444"/>
            </a:xfrm>
            <a:prstGeom prst="rect">
              <a:avLst/>
            </a:prstGeom>
            <a:noFill/>
          </p:spPr>
          <p:txBody>
            <a:bodyPr wrap="none" rtlCol="0">
              <a:spAutoFit/>
            </a:bodyPr>
            <a:lstStyle/>
            <a:p>
              <a:r>
                <a:rPr lang="en-US" altLang="zh-CN" sz="800" dirty="0">
                  <a:solidFill>
                    <a:srgbClr val="000099"/>
                  </a:solidFill>
                  <a:latin typeface="+mj-lt"/>
                  <a:ea typeface="Microsoft YaHei" pitchFamily="34" charset="-122"/>
                </a:rPr>
                <a:t>Get Code</a:t>
              </a:r>
              <a:endParaRPr lang="en-US" sz="800" dirty="0">
                <a:solidFill>
                  <a:srgbClr val="000099"/>
                </a:solidFill>
                <a:latin typeface="+mj-lt"/>
                <a:ea typeface="Microsoft YaHei" pitchFamily="34" charset="-122"/>
              </a:endParaRPr>
            </a:p>
          </p:txBody>
        </p:sp>
        <p:grpSp>
          <p:nvGrpSpPr>
            <p:cNvPr id="117" name="Group 116"/>
            <p:cNvGrpSpPr/>
            <p:nvPr/>
          </p:nvGrpSpPr>
          <p:grpSpPr>
            <a:xfrm>
              <a:off x="3210461" y="1951112"/>
              <a:ext cx="387667" cy="286896"/>
              <a:chOff x="2684703" y="2828659"/>
              <a:chExt cx="387667" cy="286896"/>
            </a:xfrm>
          </p:grpSpPr>
          <p:pic>
            <p:nvPicPr>
              <p:cNvPr id="118" name="Picture 4" descr="C:\Users\mfan\Desktop\CGS.png"/>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2703118" y="2853617"/>
                <a:ext cx="350838" cy="261938"/>
              </a:xfrm>
              <a:prstGeom prst="rect">
                <a:avLst/>
              </a:prstGeom>
              <a:noFill/>
              <a:extLst>
                <a:ext uri="{909E8E84-426E-40DD-AFC4-6F175D3DCCD1}">
                  <a14:hiddenFill xmlns:a14="http://schemas.microsoft.com/office/drawing/2010/main">
                    <a:solidFill>
                      <a:srgbClr val="FFFFFF"/>
                    </a:solidFill>
                  </a14:hiddenFill>
                </a:ext>
              </a:extLst>
            </p:spPr>
          </p:pic>
          <p:sp>
            <p:nvSpPr>
              <p:cNvPr id="119" name="TextBox 118"/>
              <p:cNvSpPr txBox="1"/>
              <p:nvPr/>
            </p:nvSpPr>
            <p:spPr>
              <a:xfrm>
                <a:off x="2684703" y="2828659"/>
                <a:ext cx="387667" cy="184666"/>
              </a:xfrm>
              <a:prstGeom prst="rect">
                <a:avLst/>
              </a:prstGeom>
              <a:noFill/>
            </p:spPr>
            <p:txBody>
              <a:bodyPr wrap="square" rtlCol="0">
                <a:spAutoFit/>
              </a:bodyPr>
              <a:lstStyle/>
              <a:p>
                <a:pPr algn="ctr"/>
                <a:r>
                  <a:rPr lang="en-US" altLang="zh-CN" sz="600" dirty="0" smtClean="0">
                    <a:solidFill>
                      <a:srgbClr val="000099"/>
                    </a:solidFill>
                    <a:latin typeface="+mj-lt"/>
                    <a:ea typeface="Microsoft YaHei" pitchFamily="34" charset="-122"/>
                    <a:cs typeface="Arial" pitchFamily="34" charset="0"/>
                  </a:rPr>
                  <a:t>SMS</a:t>
                </a:r>
                <a:endParaRPr lang="en-US" sz="600" dirty="0">
                  <a:solidFill>
                    <a:srgbClr val="000099"/>
                  </a:solidFill>
                  <a:latin typeface="+mj-lt"/>
                  <a:ea typeface="Microsoft YaHei" pitchFamily="34" charset="-122"/>
                  <a:cs typeface="Arial" pitchFamily="34" charset="0"/>
                </a:endParaRPr>
              </a:p>
            </p:txBody>
          </p:sp>
        </p:grpSp>
        <p:sp>
          <p:nvSpPr>
            <p:cNvPr id="120" name="TextBox 119"/>
            <p:cNvSpPr txBox="1"/>
            <p:nvPr/>
          </p:nvSpPr>
          <p:spPr>
            <a:xfrm>
              <a:off x="4072136" y="1196752"/>
              <a:ext cx="1302778" cy="338554"/>
            </a:xfrm>
            <a:prstGeom prst="rect">
              <a:avLst/>
            </a:prstGeom>
            <a:noFill/>
          </p:spPr>
          <p:txBody>
            <a:bodyPr wrap="square" rtlCol="0">
              <a:spAutoFit/>
            </a:bodyPr>
            <a:lstStyle/>
            <a:p>
              <a:r>
                <a:rPr lang="en-US" sz="1600" b="1" dirty="0" smtClean="0">
                  <a:solidFill>
                    <a:srgbClr val="FF0000"/>
                  </a:solidFill>
                  <a:latin typeface="+mj-lt"/>
                </a:rPr>
                <a:t>REAL-TIME</a:t>
              </a:r>
              <a:endParaRPr lang="en-US" sz="1600" b="1" dirty="0">
                <a:solidFill>
                  <a:srgbClr val="FF0000"/>
                </a:solidFill>
                <a:latin typeface="+mj-lt"/>
              </a:endParaRPr>
            </a:p>
          </p:txBody>
        </p:sp>
        <p:pic>
          <p:nvPicPr>
            <p:cNvPr id="121" name="Picture 8"/>
            <p:cNvPicPr>
              <a:picLocks noChangeAspect="1" noChangeArrowheads="1"/>
            </p:cNvPicPr>
            <p:nvPr/>
          </p:nvPicPr>
          <p:blipFill>
            <a:blip r:embed="rId14" cstate="email">
              <a:extLst>
                <a:ext uri="{28A0092B-C50C-407E-A947-70E740481C1C}">
                  <a14:useLocalDpi xmlns:a14="http://schemas.microsoft.com/office/drawing/2010/main"/>
                </a:ext>
              </a:extLst>
            </a:blip>
            <a:stretch>
              <a:fillRect/>
            </a:stretch>
          </p:blipFill>
          <p:spPr bwMode="auto">
            <a:xfrm>
              <a:off x="1911896" y="1412776"/>
              <a:ext cx="649224" cy="258185"/>
            </a:xfrm>
            <a:prstGeom prst="rect">
              <a:avLst/>
            </a:prstGeom>
            <a:noFill/>
            <a:extLst>
              <a:ext uri="{909E8E84-426E-40DD-AFC4-6F175D3DCCD1}">
                <a14:hiddenFill xmlns:a14="http://schemas.microsoft.com/office/drawing/2010/main">
                  <a:solidFill>
                    <a:srgbClr val="FFFFFF"/>
                  </a:solidFill>
                </a14:hiddenFill>
              </a:ext>
            </a:extLst>
          </p:spPr>
        </p:pic>
        <p:sp>
          <p:nvSpPr>
            <p:cNvPr id="122" name="TextBox 121"/>
            <p:cNvSpPr txBox="1"/>
            <p:nvPr/>
          </p:nvSpPr>
          <p:spPr>
            <a:xfrm>
              <a:off x="4072136" y="1866310"/>
              <a:ext cx="1302778" cy="338554"/>
            </a:xfrm>
            <a:prstGeom prst="rect">
              <a:avLst/>
            </a:prstGeom>
            <a:noFill/>
          </p:spPr>
          <p:txBody>
            <a:bodyPr wrap="square" rtlCol="0">
              <a:spAutoFit/>
            </a:bodyPr>
            <a:lstStyle/>
            <a:p>
              <a:r>
                <a:rPr lang="en-US" sz="1600" b="1" dirty="0" smtClean="0">
                  <a:solidFill>
                    <a:srgbClr val="FF0000"/>
                  </a:solidFill>
                  <a:latin typeface="+mj-lt"/>
                </a:rPr>
                <a:t>REAL-TIME</a:t>
              </a:r>
              <a:endParaRPr lang="en-US" sz="1600" b="1" dirty="0">
                <a:solidFill>
                  <a:srgbClr val="FF0000"/>
                </a:solidFill>
                <a:latin typeface="+mj-lt"/>
              </a:endParaRPr>
            </a:p>
          </p:txBody>
        </p:sp>
        <p:sp>
          <p:nvSpPr>
            <p:cNvPr id="123" name="Right Arrow 122"/>
            <p:cNvSpPr/>
            <p:nvPr/>
          </p:nvSpPr>
          <p:spPr>
            <a:xfrm>
              <a:off x="1028193" y="1395925"/>
              <a:ext cx="302970" cy="207420"/>
            </a:xfrm>
            <a:prstGeom prst="rightArrow">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50" dirty="0">
                <a:solidFill>
                  <a:srgbClr val="000099"/>
                </a:solidFill>
                <a:latin typeface="+mj-lt"/>
              </a:endParaRPr>
            </a:p>
          </p:txBody>
        </p:sp>
        <p:cxnSp>
          <p:nvCxnSpPr>
            <p:cNvPr id="124" name="Straight Connector 123"/>
            <p:cNvCxnSpPr/>
            <p:nvPr/>
          </p:nvCxnSpPr>
          <p:spPr>
            <a:xfrm flipH="1" flipV="1">
              <a:off x="66074" y="2708920"/>
              <a:ext cx="9154126" cy="9259"/>
            </a:xfrm>
            <a:prstGeom prst="line">
              <a:avLst/>
            </a:prstGeom>
            <a:ln w="19050">
              <a:solidFill>
                <a:srgbClr val="000099"/>
              </a:solidFill>
              <a:prstDash val="sysDash"/>
            </a:ln>
          </p:spPr>
          <p:style>
            <a:lnRef idx="1">
              <a:schemeClr val="accent1"/>
            </a:lnRef>
            <a:fillRef idx="0">
              <a:schemeClr val="accent1"/>
            </a:fillRef>
            <a:effectRef idx="0">
              <a:schemeClr val="accent1"/>
            </a:effectRef>
            <a:fontRef idx="minor">
              <a:schemeClr val="tx1"/>
            </a:fontRef>
          </p:style>
        </p:cxnSp>
        <p:sp>
          <p:nvSpPr>
            <p:cNvPr id="125" name="U-Turn Arrow 124"/>
            <p:cNvSpPr/>
            <p:nvPr/>
          </p:nvSpPr>
          <p:spPr>
            <a:xfrm rot="5400000">
              <a:off x="2867316" y="4160211"/>
              <a:ext cx="2007617" cy="402023"/>
            </a:xfrm>
            <a:prstGeom prst="uturnArrow">
              <a:avLst>
                <a:gd name="adj1" fmla="val 20655"/>
                <a:gd name="adj2" fmla="val 25000"/>
                <a:gd name="adj3" fmla="val 27355"/>
                <a:gd name="adj4" fmla="val 43750"/>
                <a:gd name="adj5" fmla="val 79102"/>
              </a:avLst>
            </a:prstGeom>
            <a:solidFill>
              <a:srgbClr val="0000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solidFill>
                  <a:schemeClr val="tx1"/>
                </a:solidFill>
              </a:endParaRPr>
            </a:p>
          </p:txBody>
        </p:sp>
        <p:cxnSp>
          <p:nvCxnSpPr>
            <p:cNvPr id="126" name="Straight Connector 125"/>
            <p:cNvCxnSpPr/>
            <p:nvPr/>
          </p:nvCxnSpPr>
          <p:spPr>
            <a:xfrm>
              <a:off x="4461678" y="2837492"/>
              <a:ext cx="0" cy="3456384"/>
            </a:xfrm>
            <a:prstGeom prst="line">
              <a:avLst/>
            </a:prstGeom>
            <a:ln w="19050">
              <a:solidFill>
                <a:srgbClr val="000099"/>
              </a:solidFill>
              <a:prstDash val="sysDash"/>
            </a:ln>
          </p:spPr>
          <p:style>
            <a:lnRef idx="1">
              <a:schemeClr val="accent1"/>
            </a:lnRef>
            <a:fillRef idx="0">
              <a:schemeClr val="accent1"/>
            </a:fillRef>
            <a:effectRef idx="0">
              <a:schemeClr val="accent1"/>
            </a:effectRef>
            <a:fontRef idx="minor">
              <a:schemeClr val="tx1"/>
            </a:fontRef>
          </p:style>
        </p:cxnSp>
        <p:sp>
          <p:nvSpPr>
            <p:cNvPr id="127" name="Oval 126"/>
            <p:cNvSpPr/>
            <p:nvPr/>
          </p:nvSpPr>
          <p:spPr>
            <a:xfrm>
              <a:off x="4237272" y="4217806"/>
              <a:ext cx="482936" cy="482936"/>
            </a:xfrm>
            <a:prstGeom prst="ellipse">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1100" b="1" dirty="0" smtClean="0">
                  <a:latin typeface="+mj-lt"/>
                  <a:ea typeface="微软雅黑" pitchFamily="34" charset="-122"/>
                </a:rPr>
                <a:t>or</a:t>
              </a:r>
              <a:endParaRPr lang="en-US" sz="1100" b="1" dirty="0">
                <a:latin typeface="+mj-lt"/>
                <a:ea typeface="微软雅黑" pitchFamily="34" charset="-122"/>
              </a:endParaRPr>
            </a:p>
          </p:txBody>
        </p:sp>
        <p:sp>
          <p:nvSpPr>
            <p:cNvPr id="128" name="Right Arrow 127"/>
            <p:cNvSpPr/>
            <p:nvPr/>
          </p:nvSpPr>
          <p:spPr>
            <a:xfrm>
              <a:off x="1968966" y="3300227"/>
              <a:ext cx="302970" cy="207420"/>
            </a:xfrm>
            <a:prstGeom prst="rightArrow">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50" dirty="0">
                <a:solidFill>
                  <a:srgbClr val="000099"/>
                </a:solidFill>
                <a:latin typeface="+mj-lt"/>
              </a:endParaRPr>
            </a:p>
          </p:txBody>
        </p:sp>
        <p:sp>
          <p:nvSpPr>
            <p:cNvPr id="129" name="Round Diagonal Corner Rectangle 128"/>
            <p:cNvSpPr/>
            <p:nvPr/>
          </p:nvSpPr>
          <p:spPr bwMode="auto">
            <a:xfrm>
              <a:off x="570250" y="4572942"/>
              <a:ext cx="1245041" cy="948810"/>
            </a:xfrm>
            <a:prstGeom prst="round2DiagRect">
              <a:avLst/>
            </a:prstGeom>
            <a:solidFill>
              <a:schemeClr val="accent1">
                <a:alpha val="0"/>
              </a:schemeClr>
            </a:solidFill>
            <a:ln w="28575">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50" dirty="0">
                <a:solidFill>
                  <a:srgbClr val="000099"/>
                </a:solidFill>
                <a:latin typeface="+mj-lt"/>
              </a:endParaRPr>
            </a:p>
          </p:txBody>
        </p:sp>
        <p:pic>
          <p:nvPicPr>
            <p:cNvPr id="130" name="Picture 129"/>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1341485" y="4725464"/>
              <a:ext cx="448179" cy="182073"/>
            </a:xfrm>
            <a:prstGeom prst="rect">
              <a:avLst/>
            </a:prstGeom>
          </p:spPr>
        </p:pic>
        <p:pic>
          <p:nvPicPr>
            <p:cNvPr id="131" name="Picture 130"/>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1331163" y="5008118"/>
              <a:ext cx="299696" cy="158042"/>
            </a:xfrm>
            <a:prstGeom prst="rect">
              <a:avLst/>
            </a:prstGeom>
          </p:spPr>
        </p:pic>
        <p:pic>
          <p:nvPicPr>
            <p:cNvPr id="132" name="Picture 131"/>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1371561" y="5207223"/>
              <a:ext cx="142013" cy="246305"/>
            </a:xfrm>
            <a:prstGeom prst="rect">
              <a:avLst/>
            </a:prstGeom>
          </p:spPr>
        </p:pic>
        <p:sp>
          <p:nvSpPr>
            <p:cNvPr id="133" name="TextBox 52"/>
            <p:cNvSpPr txBox="1">
              <a:spLocks noChangeArrowheads="1"/>
            </p:cNvSpPr>
            <p:nvPr/>
          </p:nvSpPr>
          <p:spPr bwMode="auto">
            <a:xfrm>
              <a:off x="287061" y="5518973"/>
              <a:ext cx="1768851" cy="646331"/>
            </a:xfrm>
            <a:prstGeom prst="rect">
              <a:avLst/>
            </a:prstGeom>
            <a:noFill/>
            <a:ln w="9525">
              <a:noFill/>
              <a:miter lim="800000"/>
              <a:headEnd/>
              <a:tailEnd/>
            </a:ln>
          </p:spPr>
          <p:txBody>
            <a:bodyPr wrap="square">
              <a:spAutoFit/>
            </a:bodyPr>
            <a:lstStyle/>
            <a:p>
              <a:pPr algn="ctr"/>
              <a:r>
                <a:rPr lang="en-US" sz="900" dirty="0" smtClean="0">
                  <a:solidFill>
                    <a:srgbClr val="000099"/>
                  </a:solidFill>
                  <a:latin typeface="+mj-lt"/>
                </a:rPr>
                <a:t>4. The worker can now use the key on the specified locks</a:t>
              </a:r>
            </a:p>
            <a:p>
              <a:pPr algn="ctr"/>
              <a:r>
                <a:rPr lang="en-US" sz="900" dirty="0" smtClean="0">
                  <a:solidFill>
                    <a:srgbClr val="000099"/>
                  </a:solidFill>
                  <a:latin typeface="+mj-lt"/>
                </a:rPr>
                <a:t> for a defined duration </a:t>
              </a:r>
            </a:p>
            <a:p>
              <a:pPr algn="ctr"/>
              <a:r>
                <a:rPr lang="en-US" altLang="zh-CN" sz="900" dirty="0">
                  <a:solidFill>
                    <a:srgbClr val="000099"/>
                  </a:solidFill>
                  <a:latin typeface="+mj-lt"/>
                </a:rPr>
                <a:t> </a:t>
              </a:r>
              <a:r>
                <a:rPr lang="en-US" altLang="zh-CN" sz="900" dirty="0" smtClean="0">
                  <a:solidFill>
                    <a:srgbClr val="000099"/>
                  </a:solidFill>
                  <a:latin typeface="+mj-lt"/>
                </a:rPr>
                <a:t>(5min/30min/1HR/8HRS)</a:t>
              </a:r>
              <a:endParaRPr lang="en-US" altLang="zh-CN" sz="900" dirty="0">
                <a:solidFill>
                  <a:srgbClr val="000099"/>
                </a:solidFill>
                <a:latin typeface="+mj-lt"/>
                <a:cs typeface="Arial" pitchFamily="34" charset="0"/>
              </a:endParaRPr>
            </a:p>
          </p:txBody>
        </p:sp>
        <p:sp>
          <p:nvSpPr>
            <p:cNvPr id="134" name="TextBox 52"/>
            <p:cNvSpPr txBox="1">
              <a:spLocks noChangeArrowheads="1"/>
            </p:cNvSpPr>
            <p:nvPr/>
          </p:nvSpPr>
          <p:spPr bwMode="auto">
            <a:xfrm>
              <a:off x="486674" y="3852862"/>
              <a:ext cx="1425222" cy="507831"/>
            </a:xfrm>
            <a:prstGeom prst="rect">
              <a:avLst/>
            </a:prstGeom>
            <a:noFill/>
            <a:ln w="9525">
              <a:noFill/>
              <a:miter lim="800000"/>
              <a:headEnd/>
              <a:tailEnd/>
            </a:ln>
          </p:spPr>
          <p:txBody>
            <a:bodyPr wrap="square">
              <a:spAutoFit/>
            </a:bodyPr>
            <a:lstStyle/>
            <a:p>
              <a:pPr algn="ctr"/>
              <a:r>
                <a:rPr lang="en-US" sz="900" dirty="0" smtClean="0">
                  <a:solidFill>
                    <a:srgbClr val="000099"/>
                  </a:solidFill>
                  <a:latin typeface="+mj-lt"/>
                </a:rPr>
                <a:t>1. The worker has a password key and needs access to some locks</a:t>
              </a:r>
              <a:endParaRPr lang="en-US" sz="900" dirty="0">
                <a:solidFill>
                  <a:srgbClr val="000099"/>
                </a:solidFill>
                <a:latin typeface="+mj-lt"/>
                <a:cs typeface="Arial" pitchFamily="34" charset="0"/>
              </a:endParaRPr>
            </a:p>
          </p:txBody>
        </p:sp>
        <p:pic>
          <p:nvPicPr>
            <p:cNvPr id="135" name="Picture 134"/>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1135076" y="3213591"/>
              <a:ext cx="509944" cy="309154"/>
            </a:xfrm>
            <a:prstGeom prst="rect">
              <a:avLst/>
            </a:prstGeom>
          </p:spPr>
        </p:pic>
        <p:grpSp>
          <p:nvGrpSpPr>
            <p:cNvPr id="136" name="Group 135"/>
            <p:cNvGrpSpPr/>
            <p:nvPr/>
          </p:nvGrpSpPr>
          <p:grpSpPr>
            <a:xfrm>
              <a:off x="2333374" y="4572942"/>
              <a:ext cx="1378722" cy="1590621"/>
              <a:chOff x="4467759" y="953042"/>
              <a:chExt cx="1903616" cy="2196189"/>
            </a:xfrm>
          </p:grpSpPr>
          <p:sp>
            <p:nvSpPr>
              <p:cNvPr id="137" name="Round Diagonal Corner Rectangle 136"/>
              <p:cNvSpPr/>
              <p:nvPr/>
            </p:nvSpPr>
            <p:spPr bwMode="auto">
              <a:xfrm>
                <a:off x="4641012" y="953042"/>
                <a:ext cx="1719042" cy="1310032"/>
              </a:xfrm>
              <a:prstGeom prst="round2DiagRect">
                <a:avLst/>
              </a:prstGeom>
              <a:solidFill>
                <a:schemeClr val="accent1">
                  <a:alpha val="0"/>
                </a:schemeClr>
              </a:solidFill>
              <a:ln w="28575">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50" dirty="0">
                  <a:solidFill>
                    <a:srgbClr val="000099"/>
                  </a:solidFill>
                  <a:latin typeface="+mj-lt"/>
                </a:endParaRPr>
              </a:p>
            </p:txBody>
          </p:sp>
          <p:pic>
            <p:nvPicPr>
              <p:cNvPr id="138" name="Picture 137"/>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5371227" y="1337612"/>
                <a:ext cx="792209" cy="480276"/>
              </a:xfrm>
              <a:prstGeom prst="rect">
                <a:avLst/>
              </a:prstGeom>
            </p:spPr>
          </p:pic>
          <p:pic>
            <p:nvPicPr>
              <p:cNvPr id="139" name="Picture 138"/>
              <p:cNvPicPr>
                <a:picLocks noChangeAspect="1"/>
              </p:cNvPicPr>
              <p:nvPr/>
            </p:nvPicPr>
            <p:blipFill>
              <a:blip r:embed="rId20" cstate="email">
                <a:extLst>
                  <a:ext uri="{28A0092B-C50C-407E-A947-70E740481C1C}">
                    <a14:useLocalDpi xmlns:a14="http://schemas.microsoft.com/office/drawing/2010/main"/>
                  </a:ext>
                </a:extLst>
              </a:blip>
              <a:stretch>
                <a:fillRect/>
              </a:stretch>
            </p:blipFill>
            <p:spPr>
              <a:xfrm flipH="1">
                <a:off x="5349728" y="1641940"/>
                <a:ext cx="301611" cy="426564"/>
              </a:xfrm>
              <a:prstGeom prst="rect">
                <a:avLst/>
              </a:prstGeom>
            </p:spPr>
          </p:pic>
          <p:sp>
            <p:nvSpPr>
              <p:cNvPr id="140" name="TextBox 52"/>
              <p:cNvSpPr txBox="1">
                <a:spLocks noChangeArrowheads="1"/>
              </p:cNvSpPr>
              <p:nvPr/>
            </p:nvSpPr>
            <p:spPr bwMode="auto">
              <a:xfrm>
                <a:off x="4467759" y="2256834"/>
                <a:ext cx="1903616" cy="892397"/>
              </a:xfrm>
              <a:prstGeom prst="rect">
                <a:avLst/>
              </a:prstGeom>
              <a:noFill/>
              <a:ln w="9525">
                <a:noFill/>
                <a:miter lim="800000"/>
                <a:headEnd/>
                <a:tailEnd/>
              </a:ln>
            </p:spPr>
            <p:txBody>
              <a:bodyPr wrap="square">
                <a:spAutoFit/>
              </a:bodyPr>
              <a:lstStyle/>
              <a:p>
                <a:pPr algn="ctr"/>
                <a:r>
                  <a:rPr lang="en-US" sz="900" dirty="0" smtClean="0">
                    <a:solidFill>
                      <a:srgbClr val="000099"/>
                    </a:solidFill>
                    <a:latin typeface="+mj-lt"/>
                  </a:rPr>
                  <a:t>3. The worker inserts PIN code to use the key, GREEN FLASH= can use the key</a:t>
                </a:r>
                <a:endParaRPr lang="en-US" sz="900" dirty="0">
                  <a:solidFill>
                    <a:srgbClr val="000099"/>
                  </a:solidFill>
                  <a:latin typeface="+mj-lt"/>
                  <a:cs typeface="Arial" pitchFamily="34" charset="0"/>
                </a:endParaRPr>
              </a:p>
            </p:txBody>
          </p:sp>
        </p:grpSp>
        <p:pic>
          <p:nvPicPr>
            <p:cNvPr id="141" name="Picture 2" descr="C:\Users\mfan\Desktop\Untitled-1.png"/>
            <p:cNvPicPr>
              <a:picLocks noChangeAspect="1" noChangeArrowheads="1"/>
            </p:cNvPicPr>
            <p:nvPr/>
          </p:nvPicPr>
          <p:blipFill>
            <a:blip r:embed="rId21" cstate="email">
              <a:extLst>
                <a:ext uri="{28A0092B-C50C-407E-A947-70E740481C1C}">
                  <a14:useLocalDpi xmlns:a14="http://schemas.microsoft.com/office/drawing/2010/main"/>
                </a:ext>
              </a:extLst>
            </a:blip>
            <a:srcRect/>
            <a:stretch>
              <a:fillRect/>
            </a:stretch>
          </p:blipFill>
          <p:spPr bwMode="auto">
            <a:xfrm>
              <a:off x="3321130" y="4851472"/>
              <a:ext cx="142212" cy="142212"/>
            </a:xfrm>
            <a:prstGeom prst="rect">
              <a:avLst/>
            </a:prstGeom>
            <a:noFill/>
            <a:extLst>
              <a:ext uri="{909E8E84-426E-40DD-AFC4-6F175D3DCCD1}">
                <a14:hiddenFill xmlns:a14="http://schemas.microsoft.com/office/drawing/2010/main">
                  <a:solidFill>
                    <a:srgbClr val="FFFFFF"/>
                  </a:solidFill>
                </a14:hiddenFill>
              </a:ext>
            </a:extLst>
          </p:spPr>
        </p:pic>
        <p:sp>
          <p:nvSpPr>
            <p:cNvPr id="142" name="TextBox 141"/>
            <p:cNvSpPr txBox="1"/>
            <p:nvPr/>
          </p:nvSpPr>
          <p:spPr>
            <a:xfrm>
              <a:off x="66074" y="2916758"/>
              <a:ext cx="391126" cy="461665"/>
            </a:xfrm>
            <a:prstGeom prst="rect">
              <a:avLst/>
            </a:prstGeom>
            <a:noFill/>
          </p:spPr>
          <p:txBody>
            <a:bodyPr wrap="square" rtlCol="0">
              <a:spAutoFit/>
            </a:bodyPr>
            <a:lstStyle/>
            <a:p>
              <a:r>
                <a:rPr lang="en-US" altLang="zh-CN" sz="2400" dirty="0" smtClean="0">
                  <a:solidFill>
                    <a:srgbClr val="000099"/>
                  </a:solidFill>
                  <a:latin typeface="+mj-lt"/>
                </a:rPr>
                <a:t>A.</a:t>
              </a:r>
              <a:endParaRPr lang="zh-CN" altLang="en-US" sz="2400" dirty="0">
                <a:solidFill>
                  <a:srgbClr val="000099"/>
                </a:solidFill>
                <a:latin typeface="+mj-lt"/>
              </a:endParaRPr>
            </a:p>
          </p:txBody>
        </p:sp>
        <p:sp>
          <p:nvSpPr>
            <p:cNvPr id="143" name="Round Diagonal Corner Rectangle 142"/>
            <p:cNvSpPr/>
            <p:nvPr/>
          </p:nvSpPr>
          <p:spPr bwMode="auto">
            <a:xfrm>
              <a:off x="2425072" y="2906916"/>
              <a:ext cx="1245041" cy="948810"/>
            </a:xfrm>
            <a:prstGeom prst="round2DiagRect">
              <a:avLst/>
            </a:prstGeom>
            <a:solidFill>
              <a:schemeClr val="bg1">
                <a:lumMod val="95000"/>
                <a:alpha val="0"/>
              </a:schemeClr>
            </a:solidFill>
            <a:ln w="28575">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50" dirty="0">
                <a:solidFill>
                  <a:srgbClr val="000099"/>
                </a:solidFill>
                <a:latin typeface="+mj-lt"/>
              </a:endParaRPr>
            </a:p>
          </p:txBody>
        </p:sp>
        <p:pic>
          <p:nvPicPr>
            <p:cNvPr id="144" name="Picture 143"/>
            <p:cNvPicPr>
              <a:picLocks noChangeAspect="1"/>
            </p:cNvPicPr>
            <p:nvPr/>
          </p:nvPicPr>
          <p:blipFill>
            <a:blip r:embed="rId22" cstate="email">
              <a:extLst>
                <a:ext uri="{28A0092B-C50C-407E-A947-70E740481C1C}">
                  <a14:useLocalDpi xmlns:a14="http://schemas.microsoft.com/office/drawing/2010/main"/>
                </a:ext>
              </a:extLst>
            </a:blip>
            <a:stretch>
              <a:fillRect/>
            </a:stretch>
          </p:blipFill>
          <p:spPr>
            <a:xfrm>
              <a:off x="3199973" y="3236211"/>
              <a:ext cx="360175" cy="360175"/>
            </a:xfrm>
            <a:prstGeom prst="roundRect">
              <a:avLst/>
            </a:prstGeom>
          </p:spPr>
        </p:pic>
        <p:pic>
          <p:nvPicPr>
            <p:cNvPr id="145" name="Picture 144"/>
            <p:cNvPicPr>
              <a:picLocks noChangeAspect="1"/>
            </p:cNvPicPr>
            <p:nvPr/>
          </p:nvPicPr>
          <p:blipFill>
            <a:blip r:embed="rId23" cstate="email">
              <a:extLst>
                <a:ext uri="{28A0092B-C50C-407E-A947-70E740481C1C}">
                  <a14:useLocalDpi xmlns:a14="http://schemas.microsoft.com/office/drawing/2010/main"/>
                </a:ext>
              </a:extLst>
            </a:blip>
            <a:stretch>
              <a:fillRect/>
            </a:stretch>
          </p:blipFill>
          <p:spPr>
            <a:xfrm>
              <a:off x="2946329" y="3255243"/>
              <a:ext cx="154052" cy="325905"/>
            </a:xfrm>
            <a:prstGeom prst="rect">
              <a:avLst/>
            </a:prstGeom>
          </p:spPr>
        </p:pic>
        <p:sp>
          <p:nvSpPr>
            <p:cNvPr id="146" name="Curved Down Arrow 145"/>
            <p:cNvSpPr/>
            <p:nvPr/>
          </p:nvSpPr>
          <p:spPr>
            <a:xfrm>
              <a:off x="2781537" y="3123348"/>
              <a:ext cx="483639" cy="91200"/>
            </a:xfrm>
            <a:prstGeom prst="curvedDownArrow">
              <a:avLst>
                <a:gd name="adj1" fmla="val 25000"/>
                <a:gd name="adj2" fmla="val 133873"/>
                <a:gd name="adj3" fmla="val 25000"/>
              </a:avLst>
            </a:prstGeom>
            <a:solidFill>
              <a:srgbClr val="000099"/>
            </a:solidFill>
            <a:ln>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000099"/>
                </a:solidFill>
                <a:latin typeface="+mj-lt"/>
              </a:endParaRPr>
            </a:p>
          </p:txBody>
        </p:sp>
        <p:sp>
          <p:nvSpPr>
            <p:cNvPr id="147" name="Curved Down Arrow 146"/>
            <p:cNvSpPr/>
            <p:nvPr/>
          </p:nvSpPr>
          <p:spPr>
            <a:xfrm flipH="1" flipV="1">
              <a:off x="2758119" y="3590144"/>
              <a:ext cx="530859" cy="86788"/>
            </a:xfrm>
            <a:prstGeom prst="curvedDownArrow">
              <a:avLst>
                <a:gd name="adj1" fmla="val 25000"/>
                <a:gd name="adj2" fmla="val 123447"/>
                <a:gd name="adj3" fmla="val 25000"/>
              </a:avLst>
            </a:prstGeom>
            <a:solidFill>
              <a:srgbClr val="000099"/>
            </a:solidFill>
            <a:ln>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000099"/>
                </a:solidFill>
                <a:latin typeface="+mj-lt"/>
              </a:endParaRPr>
            </a:p>
          </p:txBody>
        </p:sp>
        <p:sp>
          <p:nvSpPr>
            <p:cNvPr id="148" name="TextBox 147"/>
            <p:cNvSpPr txBox="1"/>
            <p:nvPr/>
          </p:nvSpPr>
          <p:spPr>
            <a:xfrm>
              <a:off x="2665274" y="3666192"/>
              <a:ext cx="849091" cy="215444"/>
            </a:xfrm>
            <a:prstGeom prst="rect">
              <a:avLst/>
            </a:prstGeom>
            <a:noFill/>
          </p:spPr>
          <p:txBody>
            <a:bodyPr wrap="square" rtlCol="0">
              <a:spAutoFit/>
            </a:bodyPr>
            <a:lstStyle/>
            <a:p>
              <a:r>
                <a:rPr lang="en-US" sz="800" b="1" dirty="0" smtClean="0">
                  <a:solidFill>
                    <a:srgbClr val="000099"/>
                  </a:solidFill>
                  <a:latin typeface="+mj-lt"/>
                </a:rPr>
                <a:t>KEY PIN CODE</a:t>
              </a:r>
              <a:endParaRPr lang="en-US" sz="800" b="1" dirty="0">
                <a:solidFill>
                  <a:srgbClr val="000099"/>
                </a:solidFill>
                <a:latin typeface="+mj-lt"/>
              </a:endParaRPr>
            </a:p>
          </p:txBody>
        </p:sp>
        <p:sp>
          <p:nvSpPr>
            <p:cNvPr id="149" name="TextBox 148"/>
            <p:cNvSpPr txBox="1"/>
            <p:nvPr/>
          </p:nvSpPr>
          <p:spPr>
            <a:xfrm>
              <a:off x="2665274" y="2932501"/>
              <a:ext cx="744711" cy="215444"/>
            </a:xfrm>
            <a:prstGeom prst="rect">
              <a:avLst/>
            </a:prstGeom>
            <a:noFill/>
          </p:spPr>
          <p:txBody>
            <a:bodyPr wrap="square" rtlCol="0">
              <a:spAutoFit/>
            </a:bodyPr>
            <a:lstStyle/>
            <a:p>
              <a:r>
                <a:rPr lang="en-US" sz="800" b="1" dirty="0" smtClean="0">
                  <a:solidFill>
                    <a:srgbClr val="000099"/>
                  </a:solidFill>
                  <a:latin typeface="+mj-lt"/>
                </a:rPr>
                <a:t>PASSWORD</a:t>
              </a:r>
              <a:endParaRPr lang="en-US" sz="800" b="1" dirty="0">
                <a:solidFill>
                  <a:srgbClr val="000099"/>
                </a:solidFill>
                <a:latin typeface="+mj-lt"/>
              </a:endParaRPr>
            </a:p>
          </p:txBody>
        </p:sp>
        <p:sp>
          <p:nvSpPr>
            <p:cNvPr id="150" name="TextBox 52"/>
            <p:cNvSpPr txBox="1">
              <a:spLocks noChangeArrowheads="1"/>
            </p:cNvSpPr>
            <p:nvPr/>
          </p:nvSpPr>
          <p:spPr bwMode="auto">
            <a:xfrm>
              <a:off x="2305571" y="3852862"/>
              <a:ext cx="1478533" cy="646331"/>
            </a:xfrm>
            <a:prstGeom prst="rect">
              <a:avLst/>
            </a:prstGeom>
            <a:noFill/>
            <a:ln w="9525">
              <a:noFill/>
              <a:miter lim="800000"/>
              <a:headEnd/>
              <a:tailEnd/>
            </a:ln>
          </p:spPr>
          <p:txBody>
            <a:bodyPr wrap="square">
              <a:spAutoFit/>
            </a:bodyPr>
            <a:lstStyle/>
            <a:p>
              <a:pPr algn="ctr"/>
              <a:r>
                <a:rPr lang="en-US" sz="900" dirty="0" smtClean="0">
                  <a:solidFill>
                    <a:srgbClr val="000099"/>
                  </a:solidFill>
                  <a:latin typeface="+mj-lt"/>
                </a:rPr>
                <a:t>2. The worker  calls  the operator, gives his password, and receives a code to use the key</a:t>
              </a:r>
              <a:endParaRPr lang="en-US" sz="900" dirty="0">
                <a:solidFill>
                  <a:srgbClr val="000099"/>
                </a:solidFill>
                <a:latin typeface="+mj-lt"/>
                <a:cs typeface="Arial" pitchFamily="34" charset="0"/>
              </a:endParaRPr>
            </a:p>
          </p:txBody>
        </p:sp>
        <p:sp>
          <p:nvSpPr>
            <p:cNvPr id="151" name="Right Arrow 150"/>
            <p:cNvSpPr/>
            <p:nvPr/>
          </p:nvSpPr>
          <p:spPr>
            <a:xfrm flipH="1">
              <a:off x="1968966" y="5004990"/>
              <a:ext cx="302970" cy="207420"/>
            </a:xfrm>
            <a:prstGeom prst="rightArrow">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50" dirty="0">
                <a:solidFill>
                  <a:srgbClr val="000099"/>
                </a:solidFill>
                <a:latin typeface="+mj-lt"/>
              </a:endParaRPr>
            </a:p>
          </p:txBody>
        </p:sp>
        <p:sp>
          <p:nvSpPr>
            <p:cNvPr id="152" name="TextBox 151"/>
            <p:cNvSpPr txBox="1"/>
            <p:nvPr/>
          </p:nvSpPr>
          <p:spPr>
            <a:xfrm>
              <a:off x="4509941" y="2916758"/>
              <a:ext cx="391126" cy="461665"/>
            </a:xfrm>
            <a:prstGeom prst="rect">
              <a:avLst/>
            </a:prstGeom>
            <a:noFill/>
          </p:spPr>
          <p:txBody>
            <a:bodyPr wrap="square" rtlCol="0">
              <a:spAutoFit/>
            </a:bodyPr>
            <a:lstStyle/>
            <a:p>
              <a:r>
                <a:rPr lang="en-US" altLang="zh-CN" sz="2400" dirty="0" smtClean="0">
                  <a:solidFill>
                    <a:srgbClr val="000099"/>
                  </a:solidFill>
                  <a:latin typeface="+mj-lt"/>
                </a:rPr>
                <a:t>B.</a:t>
              </a:r>
              <a:endParaRPr lang="zh-CN" altLang="en-US" sz="2400" dirty="0">
                <a:solidFill>
                  <a:srgbClr val="000099"/>
                </a:solidFill>
                <a:latin typeface="+mj-lt"/>
              </a:endParaRPr>
            </a:p>
          </p:txBody>
        </p:sp>
        <p:sp>
          <p:nvSpPr>
            <p:cNvPr id="153" name="TextBox 52"/>
            <p:cNvSpPr txBox="1">
              <a:spLocks noChangeArrowheads="1"/>
            </p:cNvSpPr>
            <p:nvPr/>
          </p:nvSpPr>
          <p:spPr bwMode="auto">
            <a:xfrm>
              <a:off x="5037535" y="3874962"/>
              <a:ext cx="1338857" cy="507831"/>
            </a:xfrm>
            <a:prstGeom prst="rect">
              <a:avLst/>
            </a:prstGeom>
            <a:noFill/>
            <a:ln w="9525">
              <a:noFill/>
              <a:miter lim="800000"/>
              <a:headEnd/>
              <a:tailEnd/>
            </a:ln>
          </p:spPr>
          <p:txBody>
            <a:bodyPr wrap="square">
              <a:spAutoFit/>
            </a:bodyPr>
            <a:lstStyle/>
            <a:p>
              <a:pPr algn="ctr"/>
              <a:r>
                <a:rPr lang="en-US" altLang="zh-CN" sz="900" dirty="0">
                  <a:solidFill>
                    <a:srgbClr val="000099"/>
                  </a:solidFill>
                  <a:latin typeface="+mj-lt"/>
                </a:rPr>
                <a:t>1. </a:t>
              </a:r>
              <a:r>
                <a:rPr lang="en-US" altLang="zh-CN" sz="900" dirty="0" smtClean="0">
                  <a:solidFill>
                    <a:srgbClr val="000099"/>
                  </a:solidFill>
                  <a:latin typeface="+mj-lt"/>
                </a:rPr>
                <a:t>The worker </a:t>
              </a:r>
              <a:r>
                <a:rPr lang="en-US" altLang="zh-CN" sz="900" dirty="0">
                  <a:solidFill>
                    <a:srgbClr val="000099"/>
                  </a:solidFill>
                  <a:latin typeface="+mj-lt"/>
                </a:rPr>
                <a:t>has a password key and needs access to some locks</a:t>
              </a:r>
              <a:endParaRPr lang="en-US" altLang="zh-CN" sz="900" dirty="0">
                <a:solidFill>
                  <a:srgbClr val="000099"/>
                </a:solidFill>
                <a:latin typeface="+mj-lt"/>
                <a:cs typeface="Arial" pitchFamily="34" charset="0"/>
              </a:endParaRPr>
            </a:p>
          </p:txBody>
        </p:sp>
        <p:pic>
          <p:nvPicPr>
            <p:cNvPr id="154" name="Picture 153"/>
            <p:cNvPicPr>
              <a:picLocks noChangeAspect="1"/>
            </p:cNvPicPr>
            <p:nvPr/>
          </p:nvPicPr>
          <p:blipFill>
            <a:blip r:embed="rId24" cstate="email">
              <a:extLst>
                <a:ext uri="{28A0092B-C50C-407E-A947-70E740481C1C}">
                  <a14:useLocalDpi xmlns:a14="http://schemas.microsoft.com/office/drawing/2010/main"/>
                </a:ext>
              </a:extLst>
            </a:blip>
            <a:stretch>
              <a:fillRect/>
            </a:stretch>
          </p:blipFill>
          <p:spPr>
            <a:xfrm>
              <a:off x="5669256" y="3210231"/>
              <a:ext cx="491113" cy="297737"/>
            </a:xfrm>
            <a:prstGeom prst="rect">
              <a:avLst/>
            </a:prstGeom>
          </p:spPr>
        </p:pic>
        <p:sp>
          <p:nvSpPr>
            <p:cNvPr id="155" name="Round Diagonal Corner Rectangle 154"/>
            <p:cNvSpPr/>
            <p:nvPr/>
          </p:nvSpPr>
          <p:spPr bwMode="auto">
            <a:xfrm>
              <a:off x="5070692" y="2906916"/>
              <a:ext cx="1284178" cy="978634"/>
            </a:xfrm>
            <a:prstGeom prst="round2DiagRect">
              <a:avLst/>
            </a:prstGeom>
            <a:solidFill>
              <a:schemeClr val="accent1">
                <a:alpha val="0"/>
              </a:schemeClr>
            </a:solidFill>
            <a:ln w="28575">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50" dirty="0">
                <a:solidFill>
                  <a:srgbClr val="000099"/>
                </a:solidFill>
                <a:latin typeface="+mj-lt"/>
              </a:endParaRPr>
            </a:p>
          </p:txBody>
        </p:sp>
        <p:sp>
          <p:nvSpPr>
            <p:cNvPr id="156" name="Round Diagonal Corner Rectangle 155"/>
            <p:cNvSpPr/>
            <p:nvPr/>
          </p:nvSpPr>
          <p:spPr bwMode="auto">
            <a:xfrm>
              <a:off x="7021898" y="2896328"/>
              <a:ext cx="1284178" cy="978634"/>
            </a:xfrm>
            <a:prstGeom prst="round2DiagRect">
              <a:avLst/>
            </a:prstGeom>
            <a:solidFill>
              <a:schemeClr val="accent1">
                <a:alpha val="0"/>
              </a:schemeClr>
            </a:solidFill>
            <a:ln w="28575">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50" dirty="0">
                <a:solidFill>
                  <a:srgbClr val="000099"/>
                </a:solidFill>
                <a:latin typeface="+mj-lt"/>
              </a:endParaRPr>
            </a:p>
          </p:txBody>
        </p:sp>
        <p:pic>
          <p:nvPicPr>
            <p:cNvPr id="157" name="Picture 156"/>
            <p:cNvPicPr>
              <a:picLocks noChangeAspect="1"/>
            </p:cNvPicPr>
            <p:nvPr/>
          </p:nvPicPr>
          <p:blipFill>
            <a:blip r:embed="rId25" cstate="email">
              <a:extLst>
                <a:ext uri="{28A0092B-C50C-407E-A947-70E740481C1C}">
                  <a14:useLocalDpi xmlns:a14="http://schemas.microsoft.com/office/drawing/2010/main"/>
                </a:ext>
              </a:extLst>
            </a:blip>
            <a:stretch>
              <a:fillRect/>
            </a:stretch>
          </p:blipFill>
          <p:spPr>
            <a:xfrm>
              <a:off x="7596435" y="3276932"/>
              <a:ext cx="157256" cy="332683"/>
            </a:xfrm>
            <a:prstGeom prst="rect">
              <a:avLst/>
            </a:prstGeom>
          </p:spPr>
        </p:pic>
        <p:sp>
          <p:nvSpPr>
            <p:cNvPr id="158" name="Curved Down Arrow 157"/>
            <p:cNvSpPr/>
            <p:nvPr/>
          </p:nvSpPr>
          <p:spPr>
            <a:xfrm>
              <a:off x="7434309" y="3075970"/>
              <a:ext cx="516397" cy="155543"/>
            </a:xfrm>
            <a:prstGeom prst="curvedDownArrow">
              <a:avLst>
                <a:gd name="adj1" fmla="val 25000"/>
                <a:gd name="adj2" fmla="val 69982"/>
                <a:gd name="adj3" fmla="val 25000"/>
              </a:avLst>
            </a:prstGeom>
            <a:solidFill>
              <a:srgbClr val="000099"/>
            </a:solidFill>
            <a:ln>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000099"/>
                </a:solidFill>
                <a:latin typeface="+mj-lt"/>
              </a:endParaRPr>
            </a:p>
          </p:txBody>
        </p:sp>
        <p:sp>
          <p:nvSpPr>
            <p:cNvPr id="159" name="Curved Down Arrow 158"/>
            <p:cNvSpPr/>
            <p:nvPr/>
          </p:nvSpPr>
          <p:spPr>
            <a:xfrm flipH="1" flipV="1">
              <a:off x="7390214" y="3639793"/>
              <a:ext cx="547546" cy="123710"/>
            </a:xfrm>
            <a:prstGeom prst="curvedDownArrow">
              <a:avLst>
                <a:gd name="adj1" fmla="val 25000"/>
                <a:gd name="adj2" fmla="val 77056"/>
                <a:gd name="adj3" fmla="val 25000"/>
              </a:avLst>
            </a:prstGeom>
            <a:solidFill>
              <a:srgbClr val="000099"/>
            </a:solidFill>
            <a:ln>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000099"/>
                </a:solidFill>
                <a:latin typeface="+mj-lt"/>
              </a:endParaRPr>
            </a:p>
          </p:txBody>
        </p:sp>
        <p:sp>
          <p:nvSpPr>
            <p:cNvPr id="160" name="TextBox 159"/>
            <p:cNvSpPr txBox="1"/>
            <p:nvPr/>
          </p:nvSpPr>
          <p:spPr>
            <a:xfrm>
              <a:off x="7265149" y="3709427"/>
              <a:ext cx="824366" cy="215444"/>
            </a:xfrm>
            <a:prstGeom prst="rect">
              <a:avLst/>
            </a:prstGeom>
            <a:noFill/>
          </p:spPr>
          <p:txBody>
            <a:bodyPr wrap="square" rtlCol="0">
              <a:spAutoFit/>
            </a:bodyPr>
            <a:lstStyle/>
            <a:p>
              <a:r>
                <a:rPr lang="en-US" sz="800" b="1" dirty="0" smtClean="0">
                  <a:solidFill>
                    <a:srgbClr val="000099"/>
                  </a:solidFill>
                  <a:latin typeface="+mj-lt"/>
                </a:rPr>
                <a:t>KEY PIN CODE</a:t>
              </a:r>
              <a:endParaRPr lang="en-US" sz="800" b="1" dirty="0">
                <a:solidFill>
                  <a:srgbClr val="000099"/>
                </a:solidFill>
                <a:latin typeface="+mj-lt"/>
              </a:endParaRPr>
            </a:p>
          </p:txBody>
        </p:sp>
        <p:sp>
          <p:nvSpPr>
            <p:cNvPr id="161" name="TextBox 160"/>
            <p:cNvSpPr txBox="1"/>
            <p:nvPr/>
          </p:nvSpPr>
          <p:spPr>
            <a:xfrm>
              <a:off x="7445125" y="3053516"/>
              <a:ext cx="479783" cy="261610"/>
            </a:xfrm>
            <a:prstGeom prst="rect">
              <a:avLst/>
            </a:prstGeom>
            <a:noFill/>
          </p:spPr>
          <p:txBody>
            <a:bodyPr wrap="square" rtlCol="0">
              <a:spAutoFit/>
            </a:bodyPr>
            <a:lstStyle/>
            <a:p>
              <a:r>
                <a:rPr lang="en-US" sz="1100" b="1" dirty="0" smtClean="0">
                  <a:solidFill>
                    <a:srgbClr val="000099"/>
                  </a:solidFill>
                  <a:latin typeface="+mj-lt"/>
                </a:rPr>
                <a:t>SMS</a:t>
              </a:r>
              <a:endParaRPr lang="en-US" sz="1100" b="1" dirty="0">
                <a:solidFill>
                  <a:srgbClr val="000099"/>
                </a:solidFill>
                <a:latin typeface="+mj-lt"/>
              </a:endParaRPr>
            </a:p>
          </p:txBody>
        </p:sp>
        <p:sp>
          <p:nvSpPr>
            <p:cNvPr id="162" name="TextBox 52"/>
            <p:cNvSpPr txBox="1">
              <a:spLocks noChangeArrowheads="1"/>
            </p:cNvSpPr>
            <p:nvPr/>
          </p:nvSpPr>
          <p:spPr bwMode="auto">
            <a:xfrm>
              <a:off x="6884049" y="3862789"/>
              <a:ext cx="1499318" cy="646331"/>
            </a:xfrm>
            <a:prstGeom prst="rect">
              <a:avLst/>
            </a:prstGeom>
            <a:noFill/>
            <a:ln w="9525">
              <a:noFill/>
              <a:miter lim="800000"/>
              <a:headEnd/>
              <a:tailEnd/>
            </a:ln>
          </p:spPr>
          <p:txBody>
            <a:bodyPr wrap="square">
              <a:spAutoFit/>
            </a:bodyPr>
            <a:lstStyle/>
            <a:p>
              <a:pPr algn="ctr"/>
              <a:r>
                <a:rPr lang="en-US" altLang="zh-CN" sz="900" dirty="0" smtClean="0">
                  <a:solidFill>
                    <a:srgbClr val="000099"/>
                  </a:solidFill>
                  <a:latin typeface="+mj-lt"/>
                </a:rPr>
                <a:t>2. The worker sends SMS and password requesting access and gets a code to use the key</a:t>
              </a:r>
              <a:endParaRPr lang="en-US" altLang="zh-CN" sz="900" dirty="0">
                <a:solidFill>
                  <a:srgbClr val="000099"/>
                </a:solidFill>
                <a:latin typeface="+mj-lt"/>
                <a:cs typeface="Arial" pitchFamily="34" charset="0"/>
              </a:endParaRPr>
            </a:p>
          </p:txBody>
        </p:sp>
        <p:sp>
          <p:nvSpPr>
            <p:cNvPr id="163" name="TextBox 162"/>
            <p:cNvSpPr txBox="1"/>
            <p:nvPr/>
          </p:nvSpPr>
          <p:spPr>
            <a:xfrm>
              <a:off x="7445125" y="3557572"/>
              <a:ext cx="479783" cy="261610"/>
            </a:xfrm>
            <a:prstGeom prst="rect">
              <a:avLst/>
            </a:prstGeom>
            <a:noFill/>
          </p:spPr>
          <p:txBody>
            <a:bodyPr wrap="square" rtlCol="0">
              <a:spAutoFit/>
            </a:bodyPr>
            <a:lstStyle/>
            <a:p>
              <a:r>
                <a:rPr lang="en-US" sz="1100" b="1" dirty="0" smtClean="0">
                  <a:solidFill>
                    <a:srgbClr val="000099"/>
                  </a:solidFill>
                  <a:latin typeface="+mj-lt"/>
                </a:rPr>
                <a:t>SMS</a:t>
              </a:r>
              <a:endParaRPr lang="en-US" sz="1100" b="1" dirty="0">
                <a:solidFill>
                  <a:srgbClr val="000099"/>
                </a:solidFill>
                <a:latin typeface="+mj-lt"/>
              </a:endParaRPr>
            </a:p>
          </p:txBody>
        </p:sp>
        <p:pic>
          <p:nvPicPr>
            <p:cNvPr id="164" name="Picture 163"/>
            <p:cNvPicPr>
              <a:picLocks noChangeAspect="1"/>
            </p:cNvPicPr>
            <p:nvPr/>
          </p:nvPicPr>
          <p:blipFill>
            <a:blip r:embed="rId26" cstate="email">
              <a:extLst>
                <a:ext uri="{28A0092B-C50C-407E-A947-70E740481C1C}">
                  <a14:useLocalDpi xmlns:a14="http://schemas.microsoft.com/office/drawing/2010/main"/>
                </a:ext>
              </a:extLst>
            </a:blip>
            <a:stretch>
              <a:fillRect/>
            </a:stretch>
          </p:blipFill>
          <p:spPr>
            <a:xfrm>
              <a:off x="7888560" y="3213893"/>
              <a:ext cx="222604" cy="287115"/>
            </a:xfrm>
            <a:prstGeom prst="rect">
              <a:avLst/>
            </a:prstGeom>
          </p:spPr>
        </p:pic>
        <p:sp>
          <p:nvSpPr>
            <p:cNvPr id="165" name="TextBox 164"/>
            <p:cNvSpPr txBox="1"/>
            <p:nvPr/>
          </p:nvSpPr>
          <p:spPr>
            <a:xfrm>
              <a:off x="7797479" y="3457544"/>
              <a:ext cx="508212" cy="200055"/>
            </a:xfrm>
            <a:prstGeom prst="rect">
              <a:avLst/>
            </a:prstGeom>
            <a:noFill/>
          </p:spPr>
          <p:txBody>
            <a:bodyPr wrap="square" rtlCol="0">
              <a:spAutoFit/>
            </a:bodyPr>
            <a:lstStyle/>
            <a:p>
              <a:r>
                <a:rPr lang="en-US" sz="700" b="1" dirty="0" smtClean="0">
                  <a:solidFill>
                    <a:srgbClr val="000099"/>
                  </a:solidFill>
                  <a:latin typeface="+mj-lt"/>
                </a:rPr>
                <a:t>SERVER</a:t>
              </a:r>
              <a:endParaRPr lang="en-US" sz="700" b="1" dirty="0">
                <a:solidFill>
                  <a:srgbClr val="000099"/>
                </a:solidFill>
                <a:latin typeface="+mj-lt"/>
              </a:endParaRPr>
            </a:p>
          </p:txBody>
        </p:sp>
        <p:sp>
          <p:nvSpPr>
            <p:cNvPr id="166" name="TextBox 165"/>
            <p:cNvSpPr txBox="1"/>
            <p:nvPr/>
          </p:nvSpPr>
          <p:spPr>
            <a:xfrm>
              <a:off x="7342722" y="2917918"/>
              <a:ext cx="930539" cy="215444"/>
            </a:xfrm>
            <a:prstGeom prst="rect">
              <a:avLst/>
            </a:prstGeom>
            <a:noFill/>
          </p:spPr>
          <p:txBody>
            <a:bodyPr wrap="square" rtlCol="0">
              <a:spAutoFit/>
            </a:bodyPr>
            <a:lstStyle/>
            <a:p>
              <a:r>
                <a:rPr lang="en-US" sz="800" b="1" dirty="0" smtClean="0">
                  <a:solidFill>
                    <a:srgbClr val="000099"/>
                  </a:solidFill>
                  <a:latin typeface="+mj-lt"/>
                </a:rPr>
                <a:t>PASSWORD</a:t>
              </a:r>
              <a:endParaRPr lang="en-US" sz="800" b="1" dirty="0">
                <a:solidFill>
                  <a:srgbClr val="000099"/>
                </a:solidFill>
                <a:latin typeface="+mj-lt"/>
              </a:endParaRPr>
            </a:p>
          </p:txBody>
        </p:sp>
        <p:sp>
          <p:nvSpPr>
            <p:cNvPr id="167" name="Round Diagonal Corner Rectangle 166"/>
            <p:cNvSpPr/>
            <p:nvPr/>
          </p:nvSpPr>
          <p:spPr bwMode="auto">
            <a:xfrm>
              <a:off x="5082964" y="4572942"/>
              <a:ext cx="1284178" cy="978634"/>
            </a:xfrm>
            <a:prstGeom prst="round2DiagRect">
              <a:avLst/>
            </a:prstGeom>
            <a:solidFill>
              <a:schemeClr val="accent1">
                <a:alpha val="0"/>
              </a:schemeClr>
            </a:solidFill>
            <a:ln w="28575">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50" dirty="0">
                <a:solidFill>
                  <a:srgbClr val="000099"/>
                </a:solidFill>
                <a:latin typeface="+mj-lt"/>
              </a:endParaRPr>
            </a:p>
          </p:txBody>
        </p:sp>
        <p:pic>
          <p:nvPicPr>
            <p:cNvPr id="168" name="Picture 167"/>
            <p:cNvPicPr>
              <a:picLocks noChangeAspect="1"/>
            </p:cNvPicPr>
            <p:nvPr/>
          </p:nvPicPr>
          <p:blipFill>
            <a:blip r:embed="rId27" cstate="email">
              <a:extLst>
                <a:ext uri="{28A0092B-C50C-407E-A947-70E740481C1C}">
                  <a14:useLocalDpi xmlns:a14="http://schemas.microsoft.com/office/drawing/2010/main"/>
                </a:ext>
              </a:extLst>
            </a:blip>
            <a:stretch>
              <a:fillRect/>
            </a:stretch>
          </p:blipFill>
          <p:spPr>
            <a:xfrm>
              <a:off x="5847951" y="4724261"/>
              <a:ext cx="462267" cy="187796"/>
            </a:xfrm>
            <a:prstGeom prst="rect">
              <a:avLst/>
            </a:prstGeom>
          </p:spPr>
        </p:pic>
        <p:pic>
          <p:nvPicPr>
            <p:cNvPr id="169" name="Picture 168"/>
            <p:cNvPicPr>
              <a:picLocks noChangeAspect="1"/>
            </p:cNvPicPr>
            <p:nvPr/>
          </p:nvPicPr>
          <p:blipFill>
            <a:blip r:embed="rId28" cstate="email">
              <a:extLst>
                <a:ext uri="{28A0092B-C50C-407E-A947-70E740481C1C}">
                  <a14:useLocalDpi xmlns:a14="http://schemas.microsoft.com/office/drawing/2010/main"/>
                </a:ext>
              </a:extLst>
            </a:blip>
            <a:stretch>
              <a:fillRect/>
            </a:stretch>
          </p:blipFill>
          <p:spPr>
            <a:xfrm>
              <a:off x="5837852" y="4971408"/>
              <a:ext cx="328121" cy="173289"/>
            </a:xfrm>
            <a:prstGeom prst="rect">
              <a:avLst/>
            </a:prstGeom>
          </p:spPr>
        </p:pic>
        <p:pic>
          <p:nvPicPr>
            <p:cNvPr id="170" name="Picture 169"/>
            <p:cNvPicPr>
              <a:picLocks noChangeAspect="1"/>
            </p:cNvPicPr>
            <p:nvPr/>
          </p:nvPicPr>
          <p:blipFill>
            <a:blip r:embed="rId29" cstate="email">
              <a:extLst>
                <a:ext uri="{28A0092B-C50C-407E-A947-70E740481C1C}">
                  <a14:useLocalDpi xmlns:a14="http://schemas.microsoft.com/office/drawing/2010/main"/>
                </a:ext>
              </a:extLst>
            </a:blip>
            <a:stretch>
              <a:fillRect/>
            </a:stretch>
          </p:blipFill>
          <p:spPr>
            <a:xfrm>
              <a:off x="5905025" y="5162647"/>
              <a:ext cx="185125" cy="321075"/>
            </a:xfrm>
            <a:prstGeom prst="rect">
              <a:avLst/>
            </a:prstGeom>
          </p:spPr>
        </p:pic>
        <p:sp>
          <p:nvSpPr>
            <p:cNvPr id="171" name="TextBox 52"/>
            <p:cNvSpPr txBox="1">
              <a:spLocks noChangeArrowheads="1"/>
            </p:cNvSpPr>
            <p:nvPr/>
          </p:nvSpPr>
          <p:spPr bwMode="auto">
            <a:xfrm>
              <a:off x="4864224" y="5581054"/>
              <a:ext cx="1750495" cy="646331"/>
            </a:xfrm>
            <a:prstGeom prst="rect">
              <a:avLst/>
            </a:prstGeom>
            <a:noFill/>
            <a:ln w="9525">
              <a:noFill/>
              <a:miter lim="800000"/>
              <a:headEnd/>
              <a:tailEnd/>
            </a:ln>
          </p:spPr>
          <p:txBody>
            <a:bodyPr wrap="square">
              <a:spAutoFit/>
            </a:bodyPr>
            <a:lstStyle/>
            <a:p>
              <a:pPr algn="ctr"/>
              <a:r>
                <a:rPr lang="en-US" altLang="zh-CN" sz="900" dirty="0">
                  <a:solidFill>
                    <a:srgbClr val="000099"/>
                  </a:solidFill>
                  <a:latin typeface="+mj-lt"/>
                </a:rPr>
                <a:t>4. The </a:t>
              </a:r>
              <a:r>
                <a:rPr lang="en-US" altLang="zh-CN" sz="900" dirty="0" smtClean="0">
                  <a:solidFill>
                    <a:srgbClr val="000099"/>
                  </a:solidFill>
                  <a:latin typeface="+mj-lt"/>
                </a:rPr>
                <a:t>worker </a:t>
              </a:r>
              <a:r>
                <a:rPr lang="en-US" altLang="zh-CN" sz="900" dirty="0">
                  <a:solidFill>
                    <a:srgbClr val="000099"/>
                  </a:solidFill>
                  <a:latin typeface="+mj-lt"/>
                </a:rPr>
                <a:t>can now use the key on the specified locks</a:t>
              </a:r>
            </a:p>
            <a:p>
              <a:pPr algn="ctr"/>
              <a:r>
                <a:rPr lang="en-US" altLang="zh-CN" sz="900" dirty="0">
                  <a:solidFill>
                    <a:srgbClr val="000099"/>
                  </a:solidFill>
                  <a:latin typeface="+mj-lt"/>
                </a:rPr>
                <a:t> for a defined duration </a:t>
              </a:r>
            </a:p>
            <a:p>
              <a:pPr algn="ctr"/>
              <a:r>
                <a:rPr lang="en-US" altLang="zh-CN" sz="900" dirty="0">
                  <a:solidFill>
                    <a:srgbClr val="000099"/>
                  </a:solidFill>
                  <a:latin typeface="+mj-lt"/>
                </a:rPr>
                <a:t> </a:t>
              </a:r>
              <a:r>
                <a:rPr lang="en-US" altLang="zh-CN" sz="900" dirty="0" smtClean="0">
                  <a:solidFill>
                    <a:srgbClr val="000099"/>
                  </a:solidFill>
                  <a:latin typeface="+mj-lt"/>
                </a:rPr>
                <a:t>(5min/30min/1HR/8HRS)</a:t>
              </a:r>
              <a:endParaRPr lang="en-US" altLang="zh-CN" sz="900" dirty="0">
                <a:solidFill>
                  <a:srgbClr val="000099"/>
                </a:solidFill>
                <a:latin typeface="+mj-lt"/>
                <a:cs typeface="Arial" pitchFamily="34" charset="0"/>
              </a:endParaRPr>
            </a:p>
          </p:txBody>
        </p:sp>
        <p:grpSp>
          <p:nvGrpSpPr>
            <p:cNvPr id="172" name="Group 171"/>
            <p:cNvGrpSpPr/>
            <p:nvPr/>
          </p:nvGrpSpPr>
          <p:grpSpPr>
            <a:xfrm>
              <a:off x="6964422" y="4572942"/>
              <a:ext cx="1356186" cy="1654443"/>
              <a:chOff x="4389308" y="3551743"/>
              <a:chExt cx="1815434" cy="2214692"/>
            </a:xfrm>
          </p:grpSpPr>
          <p:sp>
            <p:nvSpPr>
              <p:cNvPr id="173" name="Round Diagonal Corner Rectangle 172"/>
              <p:cNvSpPr/>
              <p:nvPr/>
            </p:nvSpPr>
            <p:spPr bwMode="auto">
              <a:xfrm>
                <a:off x="4485700" y="3551743"/>
                <a:ext cx="1719042" cy="1310032"/>
              </a:xfrm>
              <a:prstGeom prst="round2DiagRect">
                <a:avLst/>
              </a:prstGeom>
              <a:solidFill>
                <a:schemeClr val="accent1">
                  <a:alpha val="0"/>
                </a:schemeClr>
              </a:solidFill>
              <a:ln w="28575">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50" dirty="0">
                  <a:solidFill>
                    <a:srgbClr val="000099"/>
                  </a:solidFill>
                  <a:latin typeface="+mj-lt"/>
                </a:endParaRPr>
              </a:p>
            </p:txBody>
          </p:sp>
          <p:sp>
            <p:nvSpPr>
              <p:cNvPr id="174" name="TextBox 52"/>
              <p:cNvSpPr txBox="1">
                <a:spLocks noChangeArrowheads="1"/>
              </p:cNvSpPr>
              <p:nvPr/>
            </p:nvSpPr>
            <p:spPr bwMode="auto">
              <a:xfrm>
                <a:off x="4389308" y="4901235"/>
                <a:ext cx="1792237" cy="865200"/>
              </a:xfrm>
              <a:prstGeom prst="rect">
                <a:avLst/>
              </a:prstGeom>
              <a:noFill/>
              <a:ln w="9525">
                <a:noFill/>
                <a:miter lim="800000"/>
                <a:headEnd/>
                <a:tailEnd/>
              </a:ln>
            </p:spPr>
            <p:txBody>
              <a:bodyPr wrap="square">
                <a:spAutoFit/>
              </a:bodyPr>
              <a:lstStyle/>
              <a:p>
                <a:pPr algn="ctr"/>
                <a:r>
                  <a:rPr lang="en-US" altLang="zh-CN" sz="900" dirty="0">
                    <a:solidFill>
                      <a:srgbClr val="000099"/>
                    </a:solidFill>
                    <a:latin typeface="+mj-lt"/>
                  </a:rPr>
                  <a:t>3. </a:t>
                </a:r>
                <a:r>
                  <a:rPr lang="en-US" altLang="zh-CN" sz="900" dirty="0" smtClean="0">
                    <a:solidFill>
                      <a:srgbClr val="000099"/>
                    </a:solidFill>
                    <a:latin typeface="+mj-lt"/>
                  </a:rPr>
                  <a:t>The worker </a:t>
                </a:r>
                <a:r>
                  <a:rPr lang="en-US" altLang="zh-CN" sz="900" dirty="0">
                    <a:solidFill>
                      <a:srgbClr val="000099"/>
                    </a:solidFill>
                    <a:latin typeface="+mj-lt"/>
                  </a:rPr>
                  <a:t>inserts PIN code to use the key, GREEN FLASH= can use the key</a:t>
                </a:r>
                <a:endParaRPr lang="en-US" altLang="zh-CN" sz="900" dirty="0">
                  <a:solidFill>
                    <a:srgbClr val="000099"/>
                  </a:solidFill>
                  <a:latin typeface="+mj-lt"/>
                  <a:cs typeface="Arial" pitchFamily="34" charset="0"/>
                </a:endParaRPr>
              </a:p>
            </p:txBody>
          </p:sp>
        </p:grpSp>
        <p:pic>
          <p:nvPicPr>
            <p:cNvPr id="175" name="Picture 2" descr="C:\Users\mfan\Desktop\Untitled-1.png"/>
            <p:cNvPicPr>
              <a:picLocks noChangeAspect="1" noChangeArrowheads="1"/>
            </p:cNvPicPr>
            <p:nvPr/>
          </p:nvPicPr>
          <p:blipFill>
            <a:blip r:embed="rId30" cstate="email">
              <a:extLst>
                <a:ext uri="{28A0092B-C50C-407E-A947-70E740481C1C}">
                  <a14:useLocalDpi xmlns:a14="http://schemas.microsoft.com/office/drawing/2010/main"/>
                </a:ext>
              </a:extLst>
            </a:blip>
            <a:srcRect/>
            <a:stretch>
              <a:fillRect/>
            </a:stretch>
          </p:blipFill>
          <p:spPr bwMode="auto">
            <a:xfrm>
              <a:off x="7972534" y="4866494"/>
              <a:ext cx="146683" cy="146682"/>
            </a:xfrm>
            <a:prstGeom prst="rect">
              <a:avLst/>
            </a:prstGeom>
            <a:noFill/>
            <a:extLst>
              <a:ext uri="{909E8E84-426E-40DD-AFC4-6F175D3DCCD1}">
                <a14:hiddenFill xmlns:a14="http://schemas.microsoft.com/office/drawing/2010/main">
                  <a:solidFill>
                    <a:srgbClr val="FFFFFF"/>
                  </a:solidFill>
                </a14:hiddenFill>
              </a:ext>
            </a:extLst>
          </p:spPr>
        </p:pic>
        <p:sp>
          <p:nvSpPr>
            <p:cNvPr id="176" name="Right Arrow 175"/>
            <p:cNvSpPr/>
            <p:nvPr/>
          </p:nvSpPr>
          <p:spPr>
            <a:xfrm>
              <a:off x="6521413" y="3300227"/>
              <a:ext cx="302970" cy="207420"/>
            </a:xfrm>
            <a:prstGeom prst="rightArrow">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50" dirty="0">
                <a:solidFill>
                  <a:srgbClr val="000099"/>
                </a:solidFill>
                <a:latin typeface="+mj-lt"/>
              </a:endParaRPr>
            </a:p>
          </p:txBody>
        </p:sp>
        <p:sp>
          <p:nvSpPr>
            <p:cNvPr id="177" name="U-Turn Arrow 176"/>
            <p:cNvSpPr/>
            <p:nvPr/>
          </p:nvSpPr>
          <p:spPr>
            <a:xfrm rot="5400000">
              <a:off x="7517811" y="4160211"/>
              <a:ext cx="2007617" cy="402023"/>
            </a:xfrm>
            <a:prstGeom prst="uturnArrow">
              <a:avLst>
                <a:gd name="adj1" fmla="val 20655"/>
                <a:gd name="adj2" fmla="val 25000"/>
                <a:gd name="adj3" fmla="val 27355"/>
                <a:gd name="adj4" fmla="val 43750"/>
                <a:gd name="adj5" fmla="val 79102"/>
              </a:avLst>
            </a:prstGeom>
            <a:solidFill>
              <a:srgbClr val="0000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solidFill>
                  <a:schemeClr val="tx1"/>
                </a:solidFill>
              </a:endParaRPr>
            </a:p>
          </p:txBody>
        </p:sp>
        <p:sp>
          <p:nvSpPr>
            <p:cNvPr id="178" name="Right Arrow 177"/>
            <p:cNvSpPr/>
            <p:nvPr/>
          </p:nvSpPr>
          <p:spPr>
            <a:xfrm flipH="1">
              <a:off x="6521413" y="5004990"/>
              <a:ext cx="302970" cy="207420"/>
            </a:xfrm>
            <a:prstGeom prst="rightArrow">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50" dirty="0">
                <a:solidFill>
                  <a:srgbClr val="000099"/>
                </a:solidFill>
                <a:latin typeface="+mj-lt"/>
              </a:endParaRPr>
            </a:p>
          </p:txBody>
        </p:sp>
        <p:pic>
          <p:nvPicPr>
            <p:cNvPr id="179" name="Picture 178"/>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7546874" y="4866212"/>
              <a:ext cx="573769" cy="347847"/>
            </a:xfrm>
            <a:prstGeom prst="rect">
              <a:avLst/>
            </a:prstGeom>
          </p:spPr>
        </p:pic>
        <p:pic>
          <p:nvPicPr>
            <p:cNvPr id="180" name="Picture 179"/>
            <p:cNvPicPr>
              <a:picLocks noChangeAspect="1"/>
            </p:cNvPicPr>
            <p:nvPr/>
          </p:nvPicPr>
          <p:blipFill>
            <a:blip r:embed="rId20" cstate="email">
              <a:extLst>
                <a:ext uri="{28A0092B-C50C-407E-A947-70E740481C1C}">
                  <a14:useLocalDpi xmlns:a14="http://schemas.microsoft.com/office/drawing/2010/main"/>
                </a:ext>
              </a:extLst>
            </a:blip>
            <a:stretch>
              <a:fillRect/>
            </a:stretch>
          </p:blipFill>
          <p:spPr>
            <a:xfrm flipH="1">
              <a:off x="7540486" y="5100502"/>
              <a:ext cx="218446" cy="308945"/>
            </a:xfrm>
            <a:prstGeom prst="rect">
              <a:avLst/>
            </a:prstGeom>
          </p:spPr>
        </p:pic>
        <p:pic>
          <p:nvPicPr>
            <p:cNvPr id="181" name="Picture 180"/>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871242" y="4883400"/>
              <a:ext cx="509944" cy="309154"/>
            </a:xfrm>
            <a:prstGeom prst="rect">
              <a:avLst/>
            </a:prstGeom>
          </p:spPr>
        </p:pic>
        <p:pic>
          <p:nvPicPr>
            <p:cNvPr id="182" name="Picture 181"/>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5374914" y="4883400"/>
              <a:ext cx="509944" cy="309154"/>
            </a:xfrm>
            <a:prstGeom prst="rect">
              <a:avLst/>
            </a:prstGeom>
          </p:spPr>
        </p:pic>
        <p:pic>
          <p:nvPicPr>
            <p:cNvPr id="183" name="Picture 182"/>
            <p:cNvPicPr>
              <a:picLocks noChangeAspect="1"/>
            </p:cNvPicPr>
            <p:nvPr/>
          </p:nvPicPr>
          <p:blipFill>
            <a:blip r:embed="rId31" cstate="email">
              <a:extLst>
                <a:ext uri="{28A0092B-C50C-407E-A947-70E740481C1C}">
                  <a14:useLocalDpi xmlns:a14="http://schemas.microsoft.com/office/drawing/2010/main"/>
                </a:ext>
              </a:extLst>
            </a:blip>
            <a:stretch>
              <a:fillRect/>
            </a:stretch>
          </p:blipFill>
          <p:spPr>
            <a:xfrm>
              <a:off x="5702236" y="1353613"/>
              <a:ext cx="774764" cy="905066"/>
            </a:xfrm>
            <a:prstGeom prst="rect">
              <a:avLst/>
            </a:prstGeom>
          </p:spPr>
        </p:pic>
        <p:pic>
          <p:nvPicPr>
            <p:cNvPr id="184" name="Picture 183"/>
            <p:cNvPicPr>
              <a:picLocks noChangeAspect="1"/>
            </p:cNvPicPr>
            <p:nvPr/>
          </p:nvPicPr>
          <p:blipFill>
            <a:blip r:embed="rId32" cstate="email">
              <a:extLst>
                <a:ext uri="{28A0092B-C50C-407E-A947-70E740481C1C}">
                  <a14:useLocalDpi xmlns:a14="http://schemas.microsoft.com/office/drawing/2010/main"/>
                </a:ext>
              </a:extLst>
            </a:blip>
            <a:stretch>
              <a:fillRect/>
            </a:stretch>
          </p:blipFill>
          <p:spPr>
            <a:xfrm>
              <a:off x="638790" y="3192560"/>
              <a:ext cx="348700" cy="407346"/>
            </a:xfrm>
            <a:prstGeom prst="rect">
              <a:avLst/>
            </a:prstGeom>
          </p:spPr>
        </p:pic>
        <p:pic>
          <p:nvPicPr>
            <p:cNvPr id="185" name="Picture 184"/>
            <p:cNvPicPr>
              <a:picLocks noChangeAspect="1"/>
            </p:cNvPicPr>
            <p:nvPr/>
          </p:nvPicPr>
          <p:blipFill>
            <a:blip r:embed="rId32" cstate="email">
              <a:extLst>
                <a:ext uri="{28A0092B-C50C-407E-A947-70E740481C1C}">
                  <a14:useLocalDpi xmlns:a14="http://schemas.microsoft.com/office/drawing/2010/main"/>
                </a:ext>
              </a:extLst>
            </a:blip>
            <a:stretch>
              <a:fillRect/>
            </a:stretch>
          </p:blipFill>
          <p:spPr>
            <a:xfrm>
              <a:off x="2432248" y="3192560"/>
              <a:ext cx="348700" cy="407346"/>
            </a:xfrm>
            <a:prstGeom prst="rect">
              <a:avLst/>
            </a:prstGeom>
          </p:spPr>
        </p:pic>
        <p:pic>
          <p:nvPicPr>
            <p:cNvPr id="186" name="Picture 185"/>
            <p:cNvPicPr>
              <a:picLocks noChangeAspect="1"/>
            </p:cNvPicPr>
            <p:nvPr/>
          </p:nvPicPr>
          <p:blipFill>
            <a:blip r:embed="rId32" cstate="email">
              <a:extLst>
                <a:ext uri="{28A0092B-C50C-407E-A947-70E740481C1C}">
                  <a14:useLocalDpi xmlns:a14="http://schemas.microsoft.com/office/drawing/2010/main"/>
                </a:ext>
              </a:extLst>
            </a:blip>
            <a:stretch>
              <a:fillRect/>
            </a:stretch>
          </p:blipFill>
          <p:spPr>
            <a:xfrm>
              <a:off x="5091756" y="3192560"/>
              <a:ext cx="348700" cy="407346"/>
            </a:xfrm>
            <a:prstGeom prst="rect">
              <a:avLst/>
            </a:prstGeom>
          </p:spPr>
        </p:pic>
        <p:pic>
          <p:nvPicPr>
            <p:cNvPr id="187" name="Picture 186"/>
            <p:cNvPicPr>
              <a:picLocks noChangeAspect="1"/>
            </p:cNvPicPr>
            <p:nvPr/>
          </p:nvPicPr>
          <p:blipFill>
            <a:blip r:embed="rId32" cstate="email">
              <a:extLst>
                <a:ext uri="{28A0092B-C50C-407E-A947-70E740481C1C}">
                  <a14:useLocalDpi xmlns:a14="http://schemas.microsoft.com/office/drawing/2010/main"/>
                </a:ext>
              </a:extLst>
            </a:blip>
            <a:stretch>
              <a:fillRect/>
            </a:stretch>
          </p:blipFill>
          <p:spPr>
            <a:xfrm>
              <a:off x="7041514" y="3192560"/>
              <a:ext cx="348700" cy="407346"/>
            </a:xfrm>
            <a:prstGeom prst="rect">
              <a:avLst/>
            </a:prstGeom>
          </p:spPr>
        </p:pic>
        <p:pic>
          <p:nvPicPr>
            <p:cNvPr id="188" name="Picture 187"/>
            <p:cNvPicPr>
              <a:picLocks noChangeAspect="1"/>
            </p:cNvPicPr>
            <p:nvPr/>
          </p:nvPicPr>
          <p:blipFill>
            <a:blip r:embed="rId32" cstate="email">
              <a:extLst>
                <a:ext uri="{28A0092B-C50C-407E-A947-70E740481C1C}">
                  <a14:useLocalDpi xmlns:a14="http://schemas.microsoft.com/office/drawing/2010/main"/>
                </a:ext>
              </a:extLst>
            </a:blip>
            <a:stretch>
              <a:fillRect/>
            </a:stretch>
          </p:blipFill>
          <p:spPr>
            <a:xfrm>
              <a:off x="577365" y="4868213"/>
              <a:ext cx="348700" cy="407346"/>
            </a:xfrm>
            <a:prstGeom prst="rect">
              <a:avLst/>
            </a:prstGeom>
          </p:spPr>
        </p:pic>
        <p:pic>
          <p:nvPicPr>
            <p:cNvPr id="189" name="Picture 188"/>
            <p:cNvPicPr>
              <a:picLocks noChangeAspect="1"/>
            </p:cNvPicPr>
            <p:nvPr/>
          </p:nvPicPr>
          <p:blipFill>
            <a:blip r:embed="rId32" cstate="email">
              <a:extLst>
                <a:ext uri="{28A0092B-C50C-407E-A947-70E740481C1C}">
                  <a14:useLocalDpi xmlns:a14="http://schemas.microsoft.com/office/drawing/2010/main"/>
                </a:ext>
              </a:extLst>
            </a:blip>
            <a:stretch>
              <a:fillRect/>
            </a:stretch>
          </p:blipFill>
          <p:spPr>
            <a:xfrm>
              <a:off x="2466186" y="4868213"/>
              <a:ext cx="348700" cy="407346"/>
            </a:xfrm>
            <a:prstGeom prst="rect">
              <a:avLst/>
            </a:prstGeom>
          </p:spPr>
        </p:pic>
        <p:pic>
          <p:nvPicPr>
            <p:cNvPr id="190" name="Picture 189"/>
            <p:cNvPicPr>
              <a:picLocks noChangeAspect="1"/>
            </p:cNvPicPr>
            <p:nvPr/>
          </p:nvPicPr>
          <p:blipFill>
            <a:blip r:embed="rId32" cstate="email">
              <a:extLst>
                <a:ext uri="{28A0092B-C50C-407E-A947-70E740481C1C}">
                  <a14:useLocalDpi xmlns:a14="http://schemas.microsoft.com/office/drawing/2010/main"/>
                </a:ext>
              </a:extLst>
            </a:blip>
            <a:stretch>
              <a:fillRect/>
            </a:stretch>
          </p:blipFill>
          <p:spPr>
            <a:xfrm>
              <a:off x="5091756" y="4868213"/>
              <a:ext cx="348700" cy="407346"/>
            </a:xfrm>
            <a:prstGeom prst="rect">
              <a:avLst/>
            </a:prstGeom>
          </p:spPr>
        </p:pic>
        <p:pic>
          <p:nvPicPr>
            <p:cNvPr id="191" name="Picture 190"/>
            <p:cNvPicPr>
              <a:picLocks noChangeAspect="1"/>
            </p:cNvPicPr>
            <p:nvPr/>
          </p:nvPicPr>
          <p:blipFill>
            <a:blip r:embed="rId32" cstate="email">
              <a:extLst>
                <a:ext uri="{28A0092B-C50C-407E-A947-70E740481C1C}">
                  <a14:useLocalDpi xmlns:a14="http://schemas.microsoft.com/office/drawing/2010/main"/>
                </a:ext>
              </a:extLst>
            </a:blip>
            <a:stretch>
              <a:fillRect/>
            </a:stretch>
          </p:blipFill>
          <p:spPr>
            <a:xfrm>
              <a:off x="7041514" y="4868213"/>
              <a:ext cx="348700" cy="407346"/>
            </a:xfrm>
            <a:prstGeom prst="rect">
              <a:avLst/>
            </a:prstGeom>
          </p:spPr>
        </p:pic>
      </p:grpSp>
      <p:grpSp>
        <p:nvGrpSpPr>
          <p:cNvPr id="109" name="Group 108"/>
          <p:cNvGrpSpPr/>
          <p:nvPr/>
        </p:nvGrpSpPr>
        <p:grpSpPr>
          <a:xfrm>
            <a:off x="8458200" y="97079"/>
            <a:ext cx="609600" cy="592142"/>
            <a:chOff x="7360620" y="1565081"/>
            <a:chExt cx="673561" cy="702480"/>
          </a:xfrm>
        </p:grpSpPr>
        <p:pic>
          <p:nvPicPr>
            <p:cNvPr id="110" name="Picture 2"/>
            <p:cNvPicPr>
              <a:picLocks noChangeAspect="1" noChangeArrowheads="1"/>
            </p:cNvPicPr>
            <p:nvPr/>
          </p:nvPicPr>
          <p:blipFill>
            <a:blip r:embed="rId33" cstate="print">
              <a:extLst>
                <a:ext uri="{28A0092B-C50C-407E-A947-70E740481C1C}">
                  <a14:useLocalDpi xmlns:a14="http://schemas.microsoft.com/office/drawing/2010/main" val="0"/>
                </a:ext>
              </a:extLst>
            </a:blip>
            <a:srcRect/>
            <a:stretch>
              <a:fillRect/>
            </a:stretch>
          </p:blipFill>
          <p:spPr bwMode="auto">
            <a:xfrm>
              <a:off x="7360620" y="1565081"/>
              <a:ext cx="640380" cy="640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1" name="TextBox 110"/>
            <p:cNvSpPr txBox="1"/>
            <p:nvPr/>
          </p:nvSpPr>
          <p:spPr>
            <a:xfrm>
              <a:off x="7360620" y="1975460"/>
              <a:ext cx="673561" cy="292101"/>
            </a:xfrm>
            <a:prstGeom prst="rect">
              <a:avLst/>
            </a:prstGeom>
            <a:noFill/>
          </p:spPr>
          <p:txBody>
            <a:bodyPr wrap="square" rtlCol="0">
              <a:spAutoFit/>
            </a:bodyPr>
            <a:lstStyle/>
            <a:p>
              <a:r>
                <a:rPr lang="en-US" sz="1000" b="1" dirty="0" smtClean="0"/>
                <a:t>AFRICA</a:t>
              </a:r>
              <a:endParaRPr lang="fr-FR" sz="1000" b="1" dirty="0"/>
            </a:p>
          </p:txBody>
        </p:sp>
      </p:grpSp>
    </p:spTree>
    <p:extLst>
      <p:ext uri="{BB962C8B-B14F-4D97-AF65-F5344CB8AC3E}">
        <p14:creationId xmlns:p14="http://schemas.microsoft.com/office/powerpoint/2010/main" val="20573167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0462" y="1059661"/>
            <a:ext cx="1242060" cy="690166"/>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1676400" y="838200"/>
            <a:ext cx="2743200" cy="1754326"/>
          </a:xfrm>
          <a:prstGeom prst="rect">
            <a:avLst/>
          </a:prstGeom>
          <a:noFill/>
        </p:spPr>
        <p:txBody>
          <a:bodyPr wrap="square" rtlCol="0">
            <a:spAutoFit/>
          </a:bodyPr>
          <a:lstStyle/>
          <a:p>
            <a:r>
              <a:rPr lang="en-US" dirty="0" smtClean="0">
                <a:solidFill>
                  <a:srgbClr val="000099"/>
                </a:solidFill>
                <a:latin typeface="+mj-lt"/>
              </a:rPr>
              <a:t>Keys Specifications</a:t>
            </a:r>
          </a:p>
          <a:p>
            <a:pPr marL="285750" indent="-285750">
              <a:buFontTx/>
              <a:buChar char="-"/>
            </a:pPr>
            <a:r>
              <a:rPr lang="en-US" sz="1000" dirty="0" smtClean="0">
                <a:solidFill>
                  <a:srgbClr val="000099"/>
                </a:solidFill>
                <a:latin typeface="+mj-lt"/>
              </a:rPr>
              <a:t>Key is impossible to copy</a:t>
            </a:r>
          </a:p>
          <a:p>
            <a:pPr marL="285750" indent="-285750">
              <a:buFontTx/>
              <a:buChar char="-"/>
            </a:pPr>
            <a:r>
              <a:rPr lang="en-US" sz="1000" dirty="0" smtClean="0">
                <a:solidFill>
                  <a:srgbClr val="000099"/>
                </a:solidFill>
                <a:latin typeface="+mj-lt"/>
              </a:rPr>
              <a:t>Key in reinforced ABS, UV proof, IP55, Rohs</a:t>
            </a:r>
          </a:p>
          <a:p>
            <a:pPr marL="285750" indent="-285750">
              <a:buFontTx/>
              <a:buChar char="-"/>
            </a:pPr>
            <a:r>
              <a:rPr lang="en-US" sz="1000" dirty="0" smtClean="0">
                <a:solidFill>
                  <a:srgbClr val="000099"/>
                </a:solidFill>
                <a:latin typeface="+mj-lt"/>
              </a:rPr>
              <a:t>blade in Stainless steel</a:t>
            </a:r>
          </a:p>
          <a:p>
            <a:pPr marL="285750" indent="-285750">
              <a:buFontTx/>
              <a:buChar char="-"/>
            </a:pPr>
            <a:r>
              <a:rPr lang="en-US" sz="1000" dirty="0" smtClean="0">
                <a:solidFill>
                  <a:srgbClr val="000099"/>
                </a:solidFill>
                <a:latin typeface="+mj-lt"/>
              </a:rPr>
              <a:t>Powered by 2x LR1 batteries</a:t>
            </a:r>
          </a:p>
          <a:p>
            <a:pPr marL="285750" indent="-285750">
              <a:buFontTx/>
              <a:buChar char="-"/>
            </a:pPr>
            <a:r>
              <a:rPr lang="en-US" sz="1000" dirty="0" smtClean="0">
                <a:solidFill>
                  <a:srgbClr val="000099"/>
                </a:solidFill>
                <a:latin typeface="+mj-lt"/>
              </a:rPr>
              <a:t>Battery autonomy 2 years/25k openings</a:t>
            </a:r>
          </a:p>
          <a:p>
            <a:pPr marL="285750" indent="-285750">
              <a:buFontTx/>
              <a:buChar char="-"/>
            </a:pPr>
            <a:r>
              <a:rPr lang="en-US" sz="1000" dirty="0" smtClean="0">
                <a:solidFill>
                  <a:srgbClr val="000099"/>
                </a:solidFill>
                <a:latin typeface="+mj-lt"/>
              </a:rPr>
              <a:t>Temperature  from -10C to  +65C</a:t>
            </a:r>
          </a:p>
          <a:p>
            <a:pPr marL="285750" indent="-285750">
              <a:buFontTx/>
              <a:buChar char="-"/>
            </a:pPr>
            <a:r>
              <a:rPr lang="en-US" sz="1000" dirty="0" smtClean="0">
                <a:solidFill>
                  <a:srgbClr val="000099"/>
                </a:solidFill>
                <a:latin typeface="+mj-lt"/>
              </a:rPr>
              <a:t>Logs last 1000 operations</a:t>
            </a:r>
          </a:p>
          <a:p>
            <a:pPr marL="285750" indent="-285750">
              <a:buFontTx/>
              <a:buChar char="-"/>
            </a:pPr>
            <a:r>
              <a:rPr lang="en-US" sz="1000" dirty="0" smtClean="0">
                <a:solidFill>
                  <a:srgbClr val="000099"/>
                </a:solidFill>
                <a:latin typeface="+mj-lt"/>
              </a:rPr>
              <a:t>4 Status LED (Access/No access/Restricted Access/Low battery)</a:t>
            </a:r>
            <a:endParaRPr lang="en-US" sz="1000" dirty="0">
              <a:solidFill>
                <a:srgbClr val="000099"/>
              </a:solidFill>
              <a:latin typeface="+mj-lt"/>
            </a:endParaRPr>
          </a:p>
        </p:txBody>
      </p:sp>
      <p:pic>
        <p:nvPicPr>
          <p:cNvPr id="6" name="Picture 11"/>
          <p:cNvPicPr>
            <a:picLocks noChangeAspect="1" noChangeArrowheads="1"/>
          </p:cNvPicPr>
          <p:nvPr/>
        </p:nvPicPr>
        <p:blipFill>
          <a:blip r:embed="rId4" cstate="email">
            <a:extLst>
              <a:ext uri="{28A0092B-C50C-407E-A947-70E740481C1C}">
                <a14:useLocalDpi xmlns:a14="http://schemas.microsoft.com/office/drawing/2010/main"/>
              </a:ext>
            </a:extLst>
          </a:blip>
          <a:stretch>
            <a:fillRect/>
          </a:stretch>
        </p:blipFill>
        <p:spPr bwMode="auto">
          <a:xfrm>
            <a:off x="4549775" y="777215"/>
            <a:ext cx="672409" cy="492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bwMode="auto">
          <a:xfrm>
            <a:off x="4511675" y="1352096"/>
            <a:ext cx="1115219" cy="587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3"/>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00" y="1905000"/>
            <a:ext cx="1600200" cy="667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6248400" y="905453"/>
            <a:ext cx="2743200" cy="1600438"/>
          </a:xfrm>
          <a:prstGeom prst="rect">
            <a:avLst/>
          </a:prstGeom>
          <a:noFill/>
        </p:spPr>
        <p:txBody>
          <a:bodyPr wrap="square" rtlCol="0">
            <a:spAutoFit/>
          </a:bodyPr>
          <a:lstStyle/>
          <a:p>
            <a:r>
              <a:rPr lang="en-US" dirty="0" smtClean="0">
                <a:solidFill>
                  <a:srgbClr val="000099"/>
                </a:solidFill>
                <a:latin typeface="+mj-lt"/>
              </a:rPr>
              <a:t>Locks Specifications</a:t>
            </a:r>
          </a:p>
          <a:p>
            <a:pPr marL="285750" indent="-285750">
              <a:buFontTx/>
              <a:buChar char="-"/>
            </a:pPr>
            <a:r>
              <a:rPr lang="en-US" sz="1000" dirty="0" smtClean="0">
                <a:solidFill>
                  <a:srgbClr val="000099"/>
                </a:solidFill>
                <a:latin typeface="+mj-lt"/>
              </a:rPr>
              <a:t>Locks are impossible to pick/bump</a:t>
            </a:r>
          </a:p>
          <a:p>
            <a:pPr marL="285750" indent="-285750">
              <a:buFontTx/>
              <a:buChar char="-"/>
            </a:pPr>
            <a:r>
              <a:rPr lang="en-US" sz="1000" dirty="0" smtClean="0">
                <a:solidFill>
                  <a:srgbClr val="000099"/>
                </a:solidFill>
                <a:latin typeface="+mj-lt"/>
              </a:rPr>
              <a:t>Brass with stainless steel plating</a:t>
            </a:r>
          </a:p>
          <a:p>
            <a:pPr marL="285750" indent="-285750">
              <a:buFontTx/>
              <a:buChar char="-"/>
            </a:pPr>
            <a:r>
              <a:rPr lang="en-US" sz="1000" dirty="0" smtClean="0">
                <a:solidFill>
                  <a:srgbClr val="000099"/>
                </a:solidFill>
                <a:latin typeface="+mj-lt"/>
              </a:rPr>
              <a:t>Power comes from key (no battery)</a:t>
            </a:r>
          </a:p>
          <a:p>
            <a:pPr marL="285750" indent="-285750">
              <a:buFontTx/>
              <a:buChar char="-"/>
            </a:pPr>
            <a:r>
              <a:rPr lang="en-US" sz="1000" dirty="0" smtClean="0">
                <a:solidFill>
                  <a:srgbClr val="000099"/>
                </a:solidFill>
                <a:latin typeface="+mj-lt"/>
              </a:rPr>
              <a:t>No Wiring</a:t>
            </a:r>
          </a:p>
          <a:p>
            <a:pPr marL="285750" indent="-285750">
              <a:buFontTx/>
              <a:buChar char="-"/>
            </a:pPr>
            <a:r>
              <a:rPr lang="en-US" sz="1000" dirty="0" smtClean="0">
                <a:solidFill>
                  <a:srgbClr val="000099"/>
                </a:solidFill>
                <a:latin typeface="+mj-lt"/>
              </a:rPr>
              <a:t>EURO-DIN standard</a:t>
            </a:r>
          </a:p>
          <a:p>
            <a:pPr marL="285750" indent="-285750">
              <a:buFontTx/>
              <a:buChar char="-"/>
            </a:pPr>
            <a:r>
              <a:rPr lang="en-US" sz="1000" dirty="0" smtClean="0">
                <a:solidFill>
                  <a:srgbClr val="000099"/>
                </a:solidFill>
                <a:latin typeface="+mj-lt"/>
              </a:rPr>
              <a:t>Temperature -20C to +85C</a:t>
            </a:r>
          </a:p>
          <a:p>
            <a:pPr marL="285750" indent="-285750">
              <a:buFontTx/>
              <a:buChar char="-"/>
            </a:pPr>
            <a:r>
              <a:rPr lang="en-US" sz="1000" dirty="0" smtClean="0">
                <a:solidFill>
                  <a:srgbClr val="000099"/>
                </a:solidFill>
                <a:latin typeface="+mj-lt"/>
              </a:rPr>
              <a:t>Logs last 1000 operations</a:t>
            </a:r>
          </a:p>
          <a:p>
            <a:pPr marL="285750" indent="-285750">
              <a:buFontTx/>
              <a:buChar char="-"/>
            </a:pPr>
            <a:r>
              <a:rPr lang="en-US" sz="1000" dirty="0" smtClean="0">
                <a:solidFill>
                  <a:srgbClr val="000099"/>
                </a:solidFill>
                <a:latin typeface="+mj-lt"/>
              </a:rPr>
              <a:t>Sizes from 3cm to 14cm</a:t>
            </a:r>
            <a:endParaRPr lang="en-US" sz="1000" dirty="0">
              <a:solidFill>
                <a:srgbClr val="000099"/>
              </a:solidFill>
              <a:latin typeface="+mj-lt"/>
            </a:endParaRPr>
          </a:p>
        </p:txBody>
      </p:sp>
      <p:cxnSp>
        <p:nvCxnSpPr>
          <p:cNvPr id="11" name="Straight Connector 10"/>
          <p:cNvCxnSpPr/>
          <p:nvPr/>
        </p:nvCxnSpPr>
        <p:spPr>
          <a:xfrm>
            <a:off x="4511675" y="685800"/>
            <a:ext cx="60325" cy="5551512"/>
          </a:xfrm>
          <a:prstGeom prst="line">
            <a:avLst/>
          </a:prstGeom>
          <a:ln>
            <a:solidFill>
              <a:srgbClr val="000099"/>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205740" y="2924944"/>
            <a:ext cx="8633460" cy="0"/>
          </a:xfrm>
          <a:prstGeom prst="line">
            <a:avLst/>
          </a:prstGeom>
          <a:ln>
            <a:solidFill>
              <a:srgbClr val="000099"/>
            </a:solidFill>
          </a:ln>
        </p:spPr>
        <p:style>
          <a:lnRef idx="1">
            <a:schemeClr val="accent1"/>
          </a:lnRef>
          <a:fillRef idx="0">
            <a:schemeClr val="accent1"/>
          </a:fillRef>
          <a:effectRef idx="0">
            <a:schemeClr val="accent1"/>
          </a:effectRef>
          <a:fontRef idx="minor">
            <a:schemeClr val="tx1"/>
          </a:fontRef>
        </p:style>
      </p:cxnSp>
      <p:grpSp>
        <p:nvGrpSpPr>
          <p:cNvPr id="65" name="Group 64"/>
          <p:cNvGrpSpPr/>
          <p:nvPr/>
        </p:nvGrpSpPr>
        <p:grpSpPr>
          <a:xfrm>
            <a:off x="4686300" y="3019053"/>
            <a:ext cx="1682127" cy="1608695"/>
            <a:chOff x="620739" y="1605183"/>
            <a:chExt cx="1682127" cy="1608695"/>
          </a:xfrm>
        </p:grpSpPr>
        <p:sp>
          <p:nvSpPr>
            <p:cNvPr id="66" name="TextBox 65"/>
            <p:cNvSpPr txBox="1"/>
            <p:nvPr/>
          </p:nvSpPr>
          <p:spPr>
            <a:xfrm>
              <a:off x="620739" y="2906101"/>
              <a:ext cx="1682127" cy="307777"/>
            </a:xfrm>
            <a:prstGeom prst="rect">
              <a:avLst/>
            </a:prstGeom>
            <a:noFill/>
          </p:spPr>
          <p:txBody>
            <a:bodyPr wrap="none" rtlCol="0">
              <a:spAutoFit/>
            </a:bodyPr>
            <a:lstStyle/>
            <a:p>
              <a:r>
                <a:rPr lang="en-US" sz="1400" b="1" dirty="0" smtClean="0">
                  <a:solidFill>
                    <a:srgbClr val="000099"/>
                  </a:solidFill>
                  <a:latin typeface="+mj-lt"/>
                </a:rPr>
                <a:t>USB/IP Programmer</a:t>
              </a:r>
              <a:endParaRPr lang="en-US" sz="1400" b="1" dirty="0">
                <a:solidFill>
                  <a:srgbClr val="000099"/>
                </a:solidFill>
                <a:latin typeface="+mj-lt"/>
              </a:endParaRPr>
            </a:p>
          </p:txBody>
        </p:sp>
        <p:pic>
          <p:nvPicPr>
            <p:cNvPr id="67" name="Picture 2"/>
            <p:cNvPicPr>
              <a:picLocks noChangeAspect="1" noChangeArrowheads="1"/>
            </p:cNvPicPr>
            <p:nvPr/>
          </p:nvPicPr>
          <p:blipFill>
            <a:blip r:embed="rId7" cstate="email">
              <a:extLst>
                <a:ext uri="{28A0092B-C50C-407E-A947-70E740481C1C}">
                  <a14:useLocalDpi xmlns:a14="http://schemas.microsoft.com/office/drawing/2010/main"/>
                </a:ext>
              </a:extLst>
            </a:blip>
            <a:stretch>
              <a:fillRect/>
            </a:stretch>
          </p:blipFill>
          <p:spPr bwMode="auto">
            <a:xfrm>
              <a:off x="714472" y="1605183"/>
              <a:ext cx="1468367" cy="1383267"/>
            </a:xfrm>
            <a:prstGeom prst="rect">
              <a:avLst/>
            </a:prstGeom>
            <a:noFill/>
            <a:extLst>
              <a:ext uri="{909E8E84-426E-40DD-AFC4-6F175D3DCCD1}">
                <a14:hiddenFill xmlns:a14="http://schemas.microsoft.com/office/drawing/2010/main">
                  <a:solidFill>
                    <a:srgbClr val="FFFFFF"/>
                  </a:solidFill>
                </a14:hiddenFill>
              </a:ext>
            </a:extLst>
          </p:spPr>
        </p:pic>
      </p:grpSp>
      <p:sp>
        <p:nvSpPr>
          <p:cNvPr id="68" name="TextBox 67"/>
          <p:cNvSpPr txBox="1"/>
          <p:nvPr/>
        </p:nvSpPr>
        <p:spPr>
          <a:xfrm>
            <a:off x="6248400" y="3048000"/>
            <a:ext cx="2743200" cy="1261884"/>
          </a:xfrm>
          <a:prstGeom prst="rect">
            <a:avLst/>
          </a:prstGeom>
          <a:noFill/>
        </p:spPr>
        <p:txBody>
          <a:bodyPr wrap="square" rtlCol="0">
            <a:spAutoFit/>
          </a:bodyPr>
          <a:lstStyle/>
          <a:p>
            <a:r>
              <a:rPr lang="en-US" smtClean="0">
                <a:solidFill>
                  <a:srgbClr val="000099"/>
                </a:solidFill>
                <a:latin typeface="+mj-lt"/>
              </a:rPr>
              <a:t>Programmer Specifications</a:t>
            </a:r>
          </a:p>
          <a:p>
            <a:endParaRPr lang="en-US" dirty="0" smtClean="0">
              <a:solidFill>
                <a:srgbClr val="000099"/>
              </a:solidFill>
              <a:latin typeface="+mj-lt"/>
            </a:endParaRPr>
          </a:p>
          <a:p>
            <a:pPr marL="285750" indent="-285750">
              <a:buFontTx/>
              <a:buChar char="-"/>
            </a:pPr>
            <a:r>
              <a:rPr lang="en-US" sz="1000" dirty="0" smtClean="0">
                <a:solidFill>
                  <a:srgbClr val="000099"/>
                </a:solidFill>
                <a:latin typeface="+mj-lt"/>
              </a:rPr>
              <a:t>Reinforced ABS, UV proof</a:t>
            </a:r>
          </a:p>
          <a:p>
            <a:pPr marL="285750" indent="-285750">
              <a:buFontTx/>
              <a:buChar char="-"/>
            </a:pPr>
            <a:r>
              <a:rPr lang="en-US" sz="1000" dirty="0" smtClean="0">
                <a:solidFill>
                  <a:srgbClr val="000099"/>
                </a:solidFill>
                <a:latin typeface="+mj-lt"/>
              </a:rPr>
              <a:t>IP 55, Rohs</a:t>
            </a:r>
          </a:p>
          <a:p>
            <a:pPr marL="285750" indent="-285750">
              <a:buFontTx/>
              <a:buChar char="-"/>
            </a:pPr>
            <a:r>
              <a:rPr lang="en-US" sz="1000" dirty="0" smtClean="0">
                <a:solidFill>
                  <a:srgbClr val="000099"/>
                </a:solidFill>
                <a:latin typeface="+mj-lt"/>
              </a:rPr>
              <a:t>Powered by USB (USB)</a:t>
            </a:r>
          </a:p>
          <a:p>
            <a:pPr marL="285750" indent="-285750">
              <a:buFontTx/>
              <a:buChar char="-"/>
            </a:pPr>
            <a:r>
              <a:rPr lang="en-US" sz="1000" dirty="0" smtClean="0">
                <a:solidFill>
                  <a:srgbClr val="000099"/>
                </a:solidFill>
                <a:latin typeface="+mj-lt"/>
              </a:rPr>
              <a:t>Powered by DC (IP)</a:t>
            </a:r>
          </a:p>
        </p:txBody>
      </p:sp>
      <p:pic>
        <p:nvPicPr>
          <p:cNvPr id="70" name="Picture 8"/>
          <p:cNvPicPr>
            <a:picLocks noChangeAspect="1" noChangeArrowheads="1"/>
          </p:cNvPicPr>
          <p:nvPr/>
        </p:nvPicPr>
        <p:blipFill>
          <a:blip r:embed="rId8" cstate="email">
            <a:extLst>
              <a:ext uri="{28A0092B-C50C-407E-A947-70E740481C1C}">
                <a14:useLocalDpi xmlns:a14="http://schemas.microsoft.com/office/drawing/2010/main"/>
              </a:ext>
            </a:extLst>
          </a:blip>
          <a:stretch>
            <a:fillRect/>
          </a:stretch>
        </p:blipFill>
        <p:spPr bwMode="auto">
          <a:xfrm rot="2821464">
            <a:off x="624885" y="2020763"/>
            <a:ext cx="989445" cy="990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 name="TextBox 70"/>
          <p:cNvSpPr txBox="1"/>
          <p:nvPr/>
        </p:nvSpPr>
        <p:spPr>
          <a:xfrm>
            <a:off x="3276600" y="203330"/>
            <a:ext cx="3842466" cy="400110"/>
          </a:xfrm>
          <a:prstGeom prst="rect">
            <a:avLst/>
          </a:prstGeom>
          <a:noFill/>
        </p:spPr>
        <p:txBody>
          <a:bodyPr wrap="square" rtlCol="0">
            <a:spAutoFit/>
          </a:bodyPr>
          <a:lstStyle/>
          <a:p>
            <a:r>
              <a:rPr lang="en-US" sz="2000" b="1" dirty="0" smtClean="0">
                <a:solidFill>
                  <a:srgbClr val="000099"/>
                </a:solidFill>
                <a:latin typeface="+mj-lt"/>
              </a:rPr>
              <a:t>Product Offering</a:t>
            </a:r>
            <a:endParaRPr lang="en-US" sz="2000" b="1" dirty="0">
              <a:solidFill>
                <a:srgbClr val="000099"/>
              </a:solidFill>
              <a:latin typeface="+mj-lt"/>
            </a:endParaRPr>
          </a:p>
        </p:txBody>
      </p:sp>
      <p:grpSp>
        <p:nvGrpSpPr>
          <p:cNvPr id="69" name="Group 68"/>
          <p:cNvGrpSpPr/>
          <p:nvPr/>
        </p:nvGrpSpPr>
        <p:grpSpPr>
          <a:xfrm>
            <a:off x="309521" y="4534200"/>
            <a:ext cx="1261415" cy="1638000"/>
            <a:chOff x="645573" y="3466079"/>
            <a:chExt cx="1856544" cy="2348780"/>
          </a:xfrm>
        </p:grpSpPr>
        <p:pic>
          <p:nvPicPr>
            <p:cNvPr id="72" name="Picture 10"/>
            <p:cNvPicPr>
              <a:picLocks noChangeAspect="1" noChangeArrowheads="1"/>
            </p:cNvPicPr>
            <p:nvPr/>
          </p:nvPicPr>
          <p:blipFill rotWithShape="1">
            <a:blip r:embed="rId9" cstate="email">
              <a:extLst>
                <a:ext uri="{28A0092B-C50C-407E-A947-70E740481C1C}">
                  <a14:useLocalDpi xmlns:a14="http://schemas.microsoft.com/office/drawing/2010/main"/>
                </a:ext>
              </a:extLst>
            </a:blip>
            <a:srcRect/>
            <a:stretch/>
          </p:blipFill>
          <p:spPr bwMode="auto">
            <a:xfrm>
              <a:off x="826770" y="3466079"/>
              <a:ext cx="1117600" cy="1981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 name="TextBox 5"/>
            <p:cNvSpPr txBox="1">
              <a:spLocks noChangeArrowheads="1"/>
            </p:cNvSpPr>
            <p:nvPr/>
          </p:nvSpPr>
          <p:spPr bwMode="auto">
            <a:xfrm rot="16200000">
              <a:off x="139963" y="4270773"/>
              <a:ext cx="1373607" cy="36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1000" b="1" dirty="0" smtClean="0">
                  <a:latin typeface="+mj-lt"/>
                  <a:cs typeface="Arial" pitchFamily="34" charset="0"/>
                </a:rPr>
                <a:t>PADLOCK </a:t>
              </a:r>
              <a:r>
                <a:rPr lang="en-US" altLang="zh-CN" sz="1000" b="1" dirty="0">
                  <a:latin typeface="+mj-lt"/>
                  <a:cs typeface="Arial" pitchFamily="34" charset="0"/>
                </a:rPr>
                <a:t>PL5</a:t>
              </a:r>
            </a:p>
          </p:txBody>
        </p:sp>
        <p:cxnSp>
          <p:nvCxnSpPr>
            <p:cNvPr id="75" name="Straight Connector 74"/>
            <p:cNvCxnSpPr/>
            <p:nvPr/>
          </p:nvCxnSpPr>
          <p:spPr>
            <a:xfrm>
              <a:off x="915670" y="5183326"/>
              <a:ext cx="0" cy="457200"/>
            </a:xfrm>
            <a:prstGeom prst="line">
              <a:avLst/>
            </a:prstGeom>
            <a:ln w="12700">
              <a:solidFill>
                <a:srgbClr val="000099"/>
              </a:solidFill>
              <a:prstDash val="sysDash"/>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1944370" y="5183326"/>
              <a:ext cx="0" cy="457200"/>
            </a:xfrm>
            <a:prstGeom prst="line">
              <a:avLst/>
            </a:prstGeom>
            <a:ln w="12700">
              <a:solidFill>
                <a:srgbClr val="000099"/>
              </a:solidFill>
              <a:prstDash val="sysDash"/>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915670" y="5500342"/>
              <a:ext cx="1028700" cy="0"/>
            </a:xfrm>
            <a:prstGeom prst="line">
              <a:avLst/>
            </a:prstGeom>
            <a:ln w="19050">
              <a:solidFill>
                <a:srgbClr val="000099"/>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a:stCxn id="72" idx="0"/>
            </p:cNvCxnSpPr>
            <p:nvPr/>
          </p:nvCxnSpPr>
          <p:spPr>
            <a:xfrm>
              <a:off x="1385570" y="3466079"/>
              <a:ext cx="814389" cy="0"/>
            </a:xfrm>
            <a:prstGeom prst="line">
              <a:avLst/>
            </a:prstGeom>
            <a:ln w="12700">
              <a:solidFill>
                <a:srgbClr val="000099"/>
              </a:solidFill>
              <a:prstDash val="sysDash"/>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2068195" y="3466079"/>
              <a:ext cx="0" cy="1960620"/>
            </a:xfrm>
            <a:prstGeom prst="line">
              <a:avLst/>
            </a:prstGeom>
            <a:ln w="19050">
              <a:solidFill>
                <a:srgbClr val="000099"/>
              </a:solidFill>
            </a:ln>
          </p:spPr>
          <p:style>
            <a:lnRef idx="1">
              <a:schemeClr val="accent1"/>
            </a:lnRef>
            <a:fillRef idx="0">
              <a:schemeClr val="accent1"/>
            </a:fillRef>
            <a:effectRef idx="0">
              <a:schemeClr val="accent1"/>
            </a:effectRef>
            <a:fontRef idx="minor">
              <a:schemeClr val="tx1"/>
            </a:fontRef>
          </p:style>
        </p:cxnSp>
        <p:sp>
          <p:nvSpPr>
            <p:cNvPr id="80" name="TextBox 79"/>
            <p:cNvSpPr txBox="1"/>
            <p:nvPr/>
          </p:nvSpPr>
          <p:spPr>
            <a:xfrm>
              <a:off x="984131" y="5439728"/>
              <a:ext cx="861614" cy="375131"/>
            </a:xfrm>
            <a:prstGeom prst="rect">
              <a:avLst/>
            </a:prstGeom>
            <a:noFill/>
          </p:spPr>
          <p:txBody>
            <a:bodyPr wrap="none" rtlCol="0">
              <a:spAutoFit/>
            </a:bodyPr>
            <a:lstStyle/>
            <a:p>
              <a:r>
                <a:rPr lang="en-US" sz="1100" dirty="0" smtClean="0">
                  <a:latin typeface="+mj-lt"/>
                </a:rPr>
                <a:t>69 mm</a:t>
              </a:r>
              <a:endParaRPr lang="en-US" sz="1100" dirty="0">
                <a:latin typeface="+mj-lt"/>
              </a:endParaRPr>
            </a:p>
          </p:txBody>
        </p:sp>
        <p:sp>
          <p:nvSpPr>
            <p:cNvPr id="81" name="TextBox 80"/>
            <p:cNvSpPr txBox="1"/>
            <p:nvPr/>
          </p:nvSpPr>
          <p:spPr>
            <a:xfrm>
              <a:off x="1981186" y="4110079"/>
              <a:ext cx="520931" cy="964491"/>
            </a:xfrm>
            <a:prstGeom prst="rect">
              <a:avLst/>
            </a:prstGeom>
            <a:noFill/>
          </p:spPr>
          <p:txBody>
            <a:bodyPr vert="eaVert" wrap="none" rtlCol="0">
              <a:spAutoFit/>
            </a:bodyPr>
            <a:lstStyle/>
            <a:p>
              <a:r>
                <a:rPr lang="en-US" sz="1100" dirty="0" smtClean="0">
                  <a:latin typeface="+mj-lt"/>
                </a:rPr>
                <a:t>134.6 mm</a:t>
              </a:r>
              <a:endParaRPr lang="en-US" sz="1100" dirty="0">
                <a:latin typeface="+mj-lt"/>
              </a:endParaRPr>
            </a:p>
          </p:txBody>
        </p:sp>
        <p:cxnSp>
          <p:nvCxnSpPr>
            <p:cNvPr id="82" name="Straight Connector 81"/>
            <p:cNvCxnSpPr/>
            <p:nvPr/>
          </p:nvCxnSpPr>
          <p:spPr>
            <a:xfrm>
              <a:off x="1352231" y="5426699"/>
              <a:ext cx="847728" cy="0"/>
            </a:xfrm>
            <a:prstGeom prst="line">
              <a:avLst/>
            </a:prstGeom>
            <a:ln w="12700">
              <a:solidFill>
                <a:srgbClr val="000099"/>
              </a:solidFill>
              <a:prstDash val="sysDash"/>
            </a:ln>
          </p:spPr>
          <p:style>
            <a:lnRef idx="1">
              <a:schemeClr val="accent1"/>
            </a:lnRef>
            <a:fillRef idx="0">
              <a:schemeClr val="accent1"/>
            </a:fillRef>
            <a:effectRef idx="0">
              <a:schemeClr val="accent1"/>
            </a:effectRef>
            <a:fontRef idx="minor">
              <a:schemeClr val="tx1"/>
            </a:fontRef>
          </p:style>
        </p:cxnSp>
      </p:grpSp>
      <p:grpSp>
        <p:nvGrpSpPr>
          <p:cNvPr id="83" name="Group 82"/>
          <p:cNvGrpSpPr/>
          <p:nvPr/>
        </p:nvGrpSpPr>
        <p:grpSpPr>
          <a:xfrm>
            <a:off x="330359" y="3075856"/>
            <a:ext cx="1258306" cy="1273380"/>
            <a:chOff x="2737455" y="3993938"/>
            <a:chExt cx="1957527" cy="1775128"/>
          </a:xfrm>
        </p:grpSpPr>
        <p:pic>
          <p:nvPicPr>
            <p:cNvPr id="84" name="Picture 10"/>
            <p:cNvPicPr>
              <a:picLocks noChangeAspect="1" noChangeArrowheads="1"/>
            </p:cNvPicPr>
            <p:nvPr/>
          </p:nvPicPr>
          <p:blipFill rotWithShape="1">
            <a:blip r:embed="rId10" cstate="email">
              <a:extLst>
                <a:ext uri="{28A0092B-C50C-407E-A947-70E740481C1C}">
                  <a14:useLocalDpi xmlns:a14="http://schemas.microsoft.com/office/drawing/2010/main"/>
                </a:ext>
              </a:extLst>
            </a:blip>
            <a:srcRect/>
            <a:stretch/>
          </p:blipFill>
          <p:spPr bwMode="auto">
            <a:xfrm>
              <a:off x="2961957" y="3993938"/>
              <a:ext cx="1008390" cy="1454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5" name="TextBox 5"/>
            <p:cNvSpPr txBox="1">
              <a:spLocks noChangeArrowheads="1"/>
            </p:cNvSpPr>
            <p:nvPr/>
          </p:nvSpPr>
          <p:spPr bwMode="auto">
            <a:xfrm rot="16200000">
              <a:off x="2297585" y="4433809"/>
              <a:ext cx="1262782" cy="383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1000" b="1" dirty="0" smtClean="0">
                  <a:latin typeface="+mj-lt"/>
                  <a:cs typeface="Arial" pitchFamily="34" charset="0"/>
                </a:rPr>
                <a:t>PADLOCK PL2</a:t>
              </a:r>
              <a:endParaRPr lang="en-US" altLang="zh-CN" sz="1000" b="1" dirty="0">
                <a:latin typeface="+mj-lt"/>
                <a:cs typeface="Arial" pitchFamily="34" charset="0"/>
              </a:endParaRPr>
            </a:p>
          </p:txBody>
        </p:sp>
        <p:cxnSp>
          <p:nvCxnSpPr>
            <p:cNvPr id="86" name="Straight Connector 85"/>
            <p:cNvCxnSpPr/>
            <p:nvPr/>
          </p:nvCxnSpPr>
          <p:spPr>
            <a:xfrm>
              <a:off x="3068605" y="5147973"/>
              <a:ext cx="0" cy="457200"/>
            </a:xfrm>
            <a:prstGeom prst="line">
              <a:avLst/>
            </a:prstGeom>
            <a:ln w="12700">
              <a:solidFill>
                <a:srgbClr val="000099"/>
              </a:solidFill>
              <a:prstDash val="sysDash"/>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3908108" y="5147973"/>
              <a:ext cx="0" cy="457200"/>
            </a:xfrm>
            <a:prstGeom prst="line">
              <a:avLst/>
            </a:prstGeom>
            <a:ln w="12700">
              <a:solidFill>
                <a:srgbClr val="000099"/>
              </a:solidFill>
              <a:prstDash val="sysDash"/>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3068605" y="5464989"/>
              <a:ext cx="839503" cy="0"/>
            </a:xfrm>
            <a:prstGeom prst="line">
              <a:avLst/>
            </a:prstGeom>
            <a:ln w="19050">
              <a:solidFill>
                <a:srgbClr val="000099"/>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3538505" y="3993938"/>
              <a:ext cx="814389" cy="0"/>
            </a:xfrm>
            <a:prstGeom prst="line">
              <a:avLst/>
            </a:prstGeom>
            <a:ln w="12700">
              <a:solidFill>
                <a:srgbClr val="000099"/>
              </a:solidFill>
              <a:prstDash val="sysDash"/>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4221130" y="3993938"/>
              <a:ext cx="0" cy="1397409"/>
            </a:xfrm>
            <a:prstGeom prst="line">
              <a:avLst/>
            </a:prstGeom>
            <a:ln w="19050">
              <a:solidFill>
                <a:srgbClr val="000099"/>
              </a:solidFill>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3062893" y="5404374"/>
              <a:ext cx="910724" cy="364692"/>
            </a:xfrm>
            <a:prstGeom prst="rect">
              <a:avLst/>
            </a:prstGeom>
            <a:noFill/>
          </p:spPr>
          <p:txBody>
            <a:bodyPr wrap="none" rtlCol="0">
              <a:spAutoFit/>
            </a:bodyPr>
            <a:lstStyle/>
            <a:p>
              <a:r>
                <a:rPr lang="en-US" sz="1100" dirty="0" smtClean="0">
                  <a:latin typeface="+mj-lt"/>
                </a:rPr>
                <a:t>53 mm</a:t>
              </a:r>
              <a:endParaRPr lang="en-US" sz="1100" dirty="0">
                <a:latin typeface="+mj-lt"/>
              </a:endParaRPr>
            </a:p>
          </p:txBody>
        </p:sp>
        <p:sp>
          <p:nvSpPr>
            <p:cNvPr id="92" name="TextBox 91"/>
            <p:cNvSpPr txBox="1"/>
            <p:nvPr/>
          </p:nvSpPr>
          <p:spPr>
            <a:xfrm>
              <a:off x="4144358" y="4186168"/>
              <a:ext cx="550624" cy="1038211"/>
            </a:xfrm>
            <a:prstGeom prst="rect">
              <a:avLst/>
            </a:prstGeom>
            <a:noFill/>
          </p:spPr>
          <p:txBody>
            <a:bodyPr vert="eaVert" wrap="none" rtlCol="0">
              <a:spAutoFit/>
            </a:bodyPr>
            <a:lstStyle/>
            <a:p>
              <a:r>
                <a:rPr lang="en-US" sz="1100" dirty="0" smtClean="0">
                  <a:latin typeface="+mj-lt"/>
                </a:rPr>
                <a:t>111.26 mm</a:t>
              </a:r>
              <a:endParaRPr lang="en-US" sz="1100" dirty="0">
                <a:latin typeface="+mj-lt"/>
              </a:endParaRPr>
            </a:p>
          </p:txBody>
        </p:sp>
        <p:cxnSp>
          <p:nvCxnSpPr>
            <p:cNvPr id="93" name="Straight Connector 92"/>
            <p:cNvCxnSpPr/>
            <p:nvPr/>
          </p:nvCxnSpPr>
          <p:spPr>
            <a:xfrm>
              <a:off x="3505166" y="5391346"/>
              <a:ext cx="847728" cy="0"/>
            </a:xfrm>
            <a:prstGeom prst="line">
              <a:avLst/>
            </a:prstGeom>
            <a:ln w="12700">
              <a:solidFill>
                <a:srgbClr val="000099"/>
              </a:solidFill>
              <a:prstDash val="sysDash"/>
            </a:ln>
          </p:spPr>
          <p:style>
            <a:lnRef idx="1">
              <a:schemeClr val="accent1"/>
            </a:lnRef>
            <a:fillRef idx="0">
              <a:schemeClr val="accent1"/>
            </a:fillRef>
            <a:effectRef idx="0">
              <a:schemeClr val="accent1"/>
            </a:effectRef>
            <a:fontRef idx="minor">
              <a:schemeClr val="tx1"/>
            </a:fontRef>
          </p:style>
        </p:cxnSp>
      </p:grpSp>
      <p:sp>
        <p:nvSpPr>
          <p:cNvPr id="94" name="TextBox 93"/>
          <p:cNvSpPr txBox="1"/>
          <p:nvPr/>
        </p:nvSpPr>
        <p:spPr>
          <a:xfrm>
            <a:off x="1668780" y="2931840"/>
            <a:ext cx="2743200" cy="1292662"/>
          </a:xfrm>
          <a:prstGeom prst="rect">
            <a:avLst/>
          </a:prstGeom>
          <a:noFill/>
        </p:spPr>
        <p:txBody>
          <a:bodyPr wrap="square" rtlCol="0">
            <a:spAutoFit/>
          </a:bodyPr>
          <a:lstStyle/>
          <a:p>
            <a:r>
              <a:rPr lang="en-US" dirty="0" smtClean="0">
                <a:solidFill>
                  <a:srgbClr val="000099"/>
                </a:solidFill>
                <a:latin typeface="+mj-lt"/>
              </a:rPr>
              <a:t>Padlocks Specifications</a:t>
            </a:r>
          </a:p>
          <a:p>
            <a:endParaRPr lang="en-US" sz="1000" dirty="0" smtClean="0">
              <a:solidFill>
                <a:srgbClr val="000099"/>
              </a:solidFill>
              <a:latin typeface="+mj-lt"/>
            </a:endParaRPr>
          </a:p>
          <a:p>
            <a:pPr marL="285750" indent="-285750">
              <a:buFontTx/>
              <a:buChar char="-"/>
            </a:pPr>
            <a:r>
              <a:rPr lang="en-US" sz="1000" dirty="0" smtClean="0">
                <a:solidFill>
                  <a:srgbClr val="000099"/>
                </a:solidFill>
                <a:latin typeface="+mj-lt"/>
              </a:rPr>
              <a:t>Padlocks are impossible to pick/bump</a:t>
            </a:r>
          </a:p>
          <a:p>
            <a:pPr marL="285750" indent="-285750">
              <a:buFontTx/>
              <a:buChar char="-"/>
            </a:pPr>
            <a:r>
              <a:rPr lang="en-US" sz="1000" dirty="0" smtClean="0">
                <a:solidFill>
                  <a:srgbClr val="000099"/>
                </a:solidFill>
                <a:latin typeface="+mj-lt"/>
              </a:rPr>
              <a:t>Brass with stainless steel plating</a:t>
            </a:r>
          </a:p>
          <a:p>
            <a:pPr marL="285750" indent="-285750">
              <a:buFontTx/>
              <a:buChar char="-"/>
            </a:pPr>
            <a:r>
              <a:rPr lang="en-US" sz="1000" dirty="0" smtClean="0">
                <a:solidFill>
                  <a:srgbClr val="000099"/>
                </a:solidFill>
                <a:latin typeface="+mj-lt"/>
              </a:rPr>
              <a:t>Power comes from Key (no battery)</a:t>
            </a:r>
          </a:p>
          <a:p>
            <a:pPr marL="285750" indent="-285750">
              <a:buFontTx/>
              <a:buChar char="-"/>
            </a:pPr>
            <a:r>
              <a:rPr lang="en-US" altLang="zh-CN" sz="1000" dirty="0">
                <a:solidFill>
                  <a:srgbClr val="000099"/>
                </a:solidFill>
                <a:latin typeface="+mj-lt"/>
              </a:rPr>
              <a:t>Operating </a:t>
            </a:r>
            <a:r>
              <a:rPr lang="en-US" altLang="zh-CN" sz="1000" dirty="0" smtClean="0">
                <a:solidFill>
                  <a:srgbClr val="000099"/>
                </a:solidFill>
                <a:latin typeface="+mj-lt"/>
              </a:rPr>
              <a:t>temperature from</a:t>
            </a:r>
            <a:r>
              <a:rPr lang="en-US" sz="1000" dirty="0" smtClean="0">
                <a:solidFill>
                  <a:srgbClr val="000099"/>
                </a:solidFill>
                <a:latin typeface="+mj-lt"/>
              </a:rPr>
              <a:t> -20C to +85C</a:t>
            </a:r>
          </a:p>
          <a:p>
            <a:pPr marL="285750" indent="-285750">
              <a:buFontTx/>
              <a:buChar char="-"/>
            </a:pPr>
            <a:r>
              <a:rPr lang="en-US" sz="1000" dirty="0" smtClean="0">
                <a:solidFill>
                  <a:srgbClr val="000099"/>
                </a:solidFill>
                <a:latin typeface="+mj-lt"/>
              </a:rPr>
              <a:t>Logs last 1000 operations</a:t>
            </a:r>
            <a:endParaRPr lang="en-US" sz="1000" dirty="0">
              <a:solidFill>
                <a:srgbClr val="000099"/>
              </a:solidFill>
              <a:latin typeface="+mj-lt"/>
            </a:endParaRPr>
          </a:p>
        </p:txBody>
      </p:sp>
      <p:grpSp>
        <p:nvGrpSpPr>
          <p:cNvPr id="95" name="Group 94"/>
          <p:cNvGrpSpPr/>
          <p:nvPr/>
        </p:nvGrpSpPr>
        <p:grpSpPr>
          <a:xfrm>
            <a:off x="1611896" y="4385543"/>
            <a:ext cx="2899779" cy="1755169"/>
            <a:chOff x="5372100" y="3642891"/>
            <a:chExt cx="2899779" cy="1755169"/>
          </a:xfrm>
        </p:grpSpPr>
        <p:grpSp>
          <p:nvGrpSpPr>
            <p:cNvPr id="96" name="Group 12"/>
            <p:cNvGrpSpPr>
              <a:grpSpLocks/>
            </p:cNvGrpSpPr>
            <p:nvPr/>
          </p:nvGrpSpPr>
          <p:grpSpPr bwMode="auto">
            <a:xfrm>
              <a:off x="5441950" y="4067155"/>
              <a:ext cx="2780547" cy="1149056"/>
              <a:chOff x="279956" y="3606127"/>
              <a:chExt cx="3531109" cy="2050706"/>
            </a:xfrm>
          </p:grpSpPr>
          <p:pic>
            <p:nvPicPr>
              <p:cNvPr id="103" name="Picture 102"/>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auto">
              <a:xfrm>
                <a:off x="279956" y="3961669"/>
                <a:ext cx="445297" cy="907897"/>
              </a:xfrm>
              <a:prstGeom prst="rect">
                <a:avLst/>
              </a:prstGeom>
              <a:noFill/>
              <a:ln>
                <a:noFill/>
              </a:ln>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 name="Picture 103"/>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1105721" y="4017223"/>
                <a:ext cx="602852" cy="852343"/>
              </a:xfrm>
              <a:prstGeom prst="rect">
                <a:avLst/>
              </a:prstGeom>
              <a:effectLst>
                <a:outerShdw blurRad="50800" dist="38100" dir="5400000" algn="t" rotWithShape="0">
                  <a:prstClr val="black">
                    <a:alpha val="40000"/>
                  </a:prstClr>
                </a:outerShdw>
              </a:effectLst>
            </p:spPr>
          </p:pic>
          <p:pic>
            <p:nvPicPr>
              <p:cNvPr id="105" name="Picture 104"/>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2141839" y="3699776"/>
                <a:ext cx="598935" cy="1957057"/>
              </a:xfrm>
              <a:prstGeom prst="rect">
                <a:avLst/>
              </a:prstGeom>
              <a:effectLst>
                <a:outerShdw blurRad="50800" dist="38100" dir="5400000" algn="t" rotWithShape="0">
                  <a:prstClr val="black">
                    <a:alpha val="40000"/>
                  </a:prstClr>
                </a:outerShdw>
              </a:effectLst>
            </p:spPr>
          </p:pic>
          <p:pic>
            <p:nvPicPr>
              <p:cNvPr id="106" name="Picture 105"/>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3148092" y="4017223"/>
                <a:ext cx="592627" cy="1426922"/>
              </a:xfrm>
              <a:prstGeom prst="rect">
                <a:avLst/>
              </a:prstGeom>
              <a:effectLst>
                <a:outerShdw blurRad="50800" dist="38100" dir="5400000" algn="t" rotWithShape="0">
                  <a:prstClr val="black">
                    <a:alpha val="40000"/>
                  </a:prstClr>
                </a:outerShdw>
              </a:effectLst>
            </p:spPr>
          </p:pic>
          <p:sp>
            <p:nvSpPr>
              <p:cNvPr id="107" name="Down Arrow 106"/>
              <p:cNvSpPr/>
              <p:nvPr/>
            </p:nvSpPr>
            <p:spPr>
              <a:xfrm>
                <a:off x="2361889" y="3885482"/>
                <a:ext cx="152378" cy="131741"/>
              </a:xfrm>
              <a:prstGeom prst="downArrow">
                <a:avLst/>
              </a:prstGeom>
              <a:solidFill>
                <a:srgbClr val="000099"/>
              </a:solidFill>
              <a:ln>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zh-CN" dirty="0">
                  <a:solidFill>
                    <a:srgbClr val="000099"/>
                  </a:solidFill>
                  <a:latin typeface="+mj-lt"/>
                  <a:cs typeface="Arial" pitchFamily="34" charset="0"/>
                </a:endParaRPr>
              </a:p>
            </p:txBody>
          </p:sp>
          <p:sp>
            <p:nvSpPr>
              <p:cNvPr id="108" name="Down Arrow 107"/>
              <p:cNvSpPr/>
              <p:nvPr/>
            </p:nvSpPr>
            <p:spPr>
              <a:xfrm flipV="1">
                <a:off x="2358714" y="5290183"/>
                <a:ext cx="152378" cy="120630"/>
              </a:xfrm>
              <a:prstGeom prst="downArrow">
                <a:avLst/>
              </a:prstGeom>
              <a:solidFill>
                <a:srgbClr val="000099"/>
              </a:solidFill>
              <a:ln>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zh-CN" dirty="0">
                  <a:solidFill>
                    <a:srgbClr val="000099"/>
                  </a:solidFill>
                  <a:latin typeface="+mj-lt"/>
                  <a:cs typeface="Arial" pitchFamily="34" charset="0"/>
                </a:endParaRPr>
              </a:p>
            </p:txBody>
          </p:sp>
          <p:grpSp>
            <p:nvGrpSpPr>
              <p:cNvPr id="109" name="Group 19"/>
              <p:cNvGrpSpPr>
                <a:grpSpLocks/>
              </p:cNvGrpSpPr>
              <p:nvPr/>
            </p:nvGrpSpPr>
            <p:grpSpPr bwMode="auto">
              <a:xfrm>
                <a:off x="3076159" y="3606127"/>
                <a:ext cx="734906" cy="525566"/>
                <a:chOff x="2819154" y="3245684"/>
                <a:chExt cx="1219446" cy="872087"/>
              </a:xfrm>
            </p:grpSpPr>
            <p:grpSp>
              <p:nvGrpSpPr>
                <p:cNvPr id="112" name="Group 22"/>
                <p:cNvGrpSpPr>
                  <a:grpSpLocks/>
                </p:cNvGrpSpPr>
                <p:nvPr/>
              </p:nvGrpSpPr>
              <p:grpSpPr bwMode="auto">
                <a:xfrm>
                  <a:off x="2819154" y="3245684"/>
                  <a:ext cx="1219446" cy="603127"/>
                  <a:chOff x="2819154" y="3245684"/>
                  <a:chExt cx="1219446" cy="603127"/>
                </a:xfrm>
              </p:grpSpPr>
              <p:sp>
                <p:nvSpPr>
                  <p:cNvPr id="114" name="Rounded Rectangle 113"/>
                  <p:cNvSpPr/>
                  <p:nvPr/>
                </p:nvSpPr>
                <p:spPr>
                  <a:xfrm>
                    <a:off x="3422292" y="3245684"/>
                    <a:ext cx="44774" cy="379258"/>
                  </a:xfrm>
                  <a:prstGeom prst="round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zh-CN" dirty="0">
                      <a:solidFill>
                        <a:srgbClr val="000099"/>
                      </a:solidFill>
                      <a:latin typeface="+mj-lt"/>
                      <a:cs typeface="Arial" pitchFamily="34" charset="0"/>
                    </a:endParaRPr>
                  </a:p>
                </p:txBody>
              </p:sp>
              <p:sp>
                <p:nvSpPr>
                  <p:cNvPr id="115" name="Rounded Rectangle 114"/>
                  <p:cNvSpPr/>
                  <p:nvPr/>
                </p:nvSpPr>
                <p:spPr>
                  <a:xfrm rot="19096467" flipH="1">
                    <a:off x="3127307" y="3408976"/>
                    <a:ext cx="47408" cy="339753"/>
                  </a:xfrm>
                  <a:prstGeom prst="round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zh-CN" dirty="0">
                      <a:solidFill>
                        <a:srgbClr val="000099"/>
                      </a:solidFill>
                      <a:latin typeface="+mj-lt"/>
                      <a:cs typeface="Arial" pitchFamily="34" charset="0"/>
                    </a:endParaRPr>
                  </a:p>
                </p:txBody>
              </p:sp>
              <p:sp>
                <p:nvSpPr>
                  <p:cNvPr id="116" name="Rounded Rectangle 115"/>
                  <p:cNvSpPr/>
                  <p:nvPr/>
                </p:nvSpPr>
                <p:spPr>
                  <a:xfrm rot="2765006" flipH="1">
                    <a:off x="3726501" y="3418191"/>
                    <a:ext cx="44773" cy="337125"/>
                  </a:xfrm>
                  <a:prstGeom prst="round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zh-CN" dirty="0">
                      <a:solidFill>
                        <a:srgbClr val="000099"/>
                      </a:solidFill>
                      <a:latin typeface="+mj-lt"/>
                      <a:cs typeface="Arial" pitchFamily="34" charset="0"/>
                    </a:endParaRPr>
                  </a:p>
                </p:txBody>
              </p:sp>
              <p:sp>
                <p:nvSpPr>
                  <p:cNvPr id="117" name="Rounded Rectangle 116"/>
                  <p:cNvSpPr/>
                  <p:nvPr/>
                </p:nvSpPr>
                <p:spPr>
                  <a:xfrm rot="16200000" flipH="1">
                    <a:off x="3002203" y="3615719"/>
                    <a:ext cx="44773" cy="410871"/>
                  </a:xfrm>
                  <a:prstGeom prst="round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zh-CN" dirty="0">
                      <a:solidFill>
                        <a:srgbClr val="000099"/>
                      </a:solidFill>
                      <a:latin typeface="+mj-lt"/>
                      <a:cs typeface="Arial" pitchFamily="34" charset="0"/>
                    </a:endParaRPr>
                  </a:p>
                </p:txBody>
              </p:sp>
              <p:sp>
                <p:nvSpPr>
                  <p:cNvPr id="118" name="Rounded Rectangle 117"/>
                  <p:cNvSpPr/>
                  <p:nvPr/>
                </p:nvSpPr>
                <p:spPr>
                  <a:xfrm rot="16200000" flipH="1">
                    <a:off x="3823946" y="3634157"/>
                    <a:ext cx="47406" cy="381902"/>
                  </a:xfrm>
                  <a:prstGeom prst="round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zh-CN" dirty="0">
                      <a:solidFill>
                        <a:srgbClr val="000099"/>
                      </a:solidFill>
                      <a:latin typeface="+mj-lt"/>
                      <a:cs typeface="Arial" pitchFamily="34" charset="0"/>
                    </a:endParaRPr>
                  </a:p>
                </p:txBody>
              </p:sp>
            </p:grpSp>
            <p:sp>
              <p:nvSpPr>
                <p:cNvPr id="113" name="TextBox 23"/>
                <p:cNvSpPr txBox="1">
                  <a:spLocks noChangeArrowheads="1"/>
                </p:cNvSpPr>
                <p:nvPr/>
              </p:nvSpPr>
              <p:spPr bwMode="auto">
                <a:xfrm>
                  <a:off x="3047289" y="3479761"/>
                  <a:ext cx="794781" cy="638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800" b="1" dirty="0">
                      <a:solidFill>
                        <a:srgbClr val="FF0000"/>
                      </a:solidFill>
                      <a:latin typeface="+mj-lt"/>
                      <a:cs typeface="Arial" pitchFamily="34" charset="0"/>
                    </a:rPr>
                    <a:t>click</a:t>
                  </a:r>
                </a:p>
              </p:txBody>
            </p:sp>
          </p:grpSp>
          <p:sp>
            <p:nvSpPr>
              <p:cNvPr id="110" name="Down Arrow 109"/>
              <p:cNvSpPr/>
              <p:nvPr/>
            </p:nvSpPr>
            <p:spPr>
              <a:xfrm rot="16200000">
                <a:off x="1077791" y="3853736"/>
                <a:ext cx="152374" cy="130156"/>
              </a:xfrm>
              <a:prstGeom prst="downArrow">
                <a:avLst/>
              </a:prstGeom>
              <a:solidFill>
                <a:srgbClr val="000099"/>
              </a:solidFill>
              <a:ln>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zh-CN" dirty="0">
                  <a:solidFill>
                    <a:srgbClr val="000099"/>
                  </a:solidFill>
                  <a:latin typeface="+mj-lt"/>
                  <a:cs typeface="Arial" pitchFamily="34" charset="0"/>
                </a:endParaRPr>
              </a:p>
            </p:txBody>
          </p:sp>
          <p:sp>
            <p:nvSpPr>
              <p:cNvPr id="111" name="Down Arrow 110"/>
              <p:cNvSpPr/>
              <p:nvPr/>
            </p:nvSpPr>
            <p:spPr>
              <a:xfrm rot="5400000">
                <a:off x="1589685" y="3856116"/>
                <a:ext cx="152374" cy="131744"/>
              </a:xfrm>
              <a:prstGeom prst="downArrow">
                <a:avLst/>
              </a:prstGeom>
              <a:solidFill>
                <a:srgbClr val="000099"/>
              </a:solidFill>
              <a:ln>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zh-CN" dirty="0">
                  <a:solidFill>
                    <a:srgbClr val="000099"/>
                  </a:solidFill>
                  <a:latin typeface="+mj-lt"/>
                  <a:cs typeface="Arial" pitchFamily="34" charset="0"/>
                </a:endParaRPr>
              </a:p>
            </p:txBody>
          </p:sp>
        </p:grpSp>
        <p:sp>
          <p:nvSpPr>
            <p:cNvPr id="97" name="TextBox 7"/>
            <p:cNvSpPr txBox="1">
              <a:spLocks noChangeArrowheads="1"/>
            </p:cNvSpPr>
            <p:nvPr/>
          </p:nvSpPr>
          <p:spPr bwMode="auto">
            <a:xfrm>
              <a:off x="5372100" y="3885096"/>
              <a:ext cx="571500" cy="261610"/>
            </a:xfrm>
            <a:prstGeom prst="rect">
              <a:avLst/>
            </a:prstGeom>
            <a:noFill/>
            <a:ln w="9525">
              <a:noFill/>
              <a:miter lim="800000"/>
              <a:headEnd/>
              <a:tailEnd/>
            </a:ln>
          </p:spPr>
          <p:txBody>
            <a:bodyPr wrap="square">
              <a:spAutoFit/>
            </a:bodyPr>
            <a:lstStyle/>
            <a:p>
              <a:r>
                <a:rPr lang="en-US" altLang="zh-CN" sz="1100" dirty="0">
                  <a:solidFill>
                    <a:srgbClr val="000099"/>
                  </a:solidFill>
                  <a:latin typeface="+mj-lt"/>
                </a:rPr>
                <a:t>Step 1</a:t>
              </a:r>
            </a:p>
          </p:txBody>
        </p:sp>
        <p:sp>
          <p:nvSpPr>
            <p:cNvPr id="98" name="TextBox 10"/>
            <p:cNvSpPr txBox="1">
              <a:spLocks noChangeArrowheads="1"/>
            </p:cNvSpPr>
            <p:nvPr/>
          </p:nvSpPr>
          <p:spPr bwMode="auto">
            <a:xfrm>
              <a:off x="7661541" y="3858246"/>
              <a:ext cx="610338" cy="261610"/>
            </a:xfrm>
            <a:prstGeom prst="rect">
              <a:avLst/>
            </a:prstGeom>
            <a:noFill/>
            <a:ln w="9525">
              <a:noFill/>
              <a:miter lim="800000"/>
              <a:headEnd/>
              <a:tailEnd/>
            </a:ln>
          </p:spPr>
          <p:txBody>
            <a:bodyPr wrap="square">
              <a:spAutoFit/>
            </a:bodyPr>
            <a:lstStyle/>
            <a:p>
              <a:r>
                <a:rPr lang="en-US" altLang="zh-CN" sz="1100" dirty="0">
                  <a:solidFill>
                    <a:srgbClr val="000099"/>
                  </a:solidFill>
                  <a:latin typeface="+mj-lt"/>
                </a:rPr>
                <a:t>Step 4</a:t>
              </a:r>
            </a:p>
          </p:txBody>
        </p:sp>
        <p:sp>
          <p:nvSpPr>
            <p:cNvPr id="99" name="TextBox 9"/>
            <p:cNvSpPr txBox="1">
              <a:spLocks noChangeArrowheads="1"/>
            </p:cNvSpPr>
            <p:nvPr/>
          </p:nvSpPr>
          <p:spPr bwMode="auto">
            <a:xfrm>
              <a:off x="6895321" y="3858246"/>
              <a:ext cx="674883" cy="261610"/>
            </a:xfrm>
            <a:prstGeom prst="rect">
              <a:avLst/>
            </a:prstGeom>
            <a:noFill/>
            <a:ln w="9525">
              <a:noFill/>
              <a:miter lim="800000"/>
              <a:headEnd/>
              <a:tailEnd/>
            </a:ln>
          </p:spPr>
          <p:txBody>
            <a:bodyPr wrap="square">
              <a:spAutoFit/>
            </a:bodyPr>
            <a:lstStyle/>
            <a:p>
              <a:r>
                <a:rPr lang="en-US" altLang="zh-CN" sz="1100" dirty="0">
                  <a:solidFill>
                    <a:srgbClr val="000099"/>
                  </a:solidFill>
                  <a:latin typeface="+mj-lt"/>
                </a:rPr>
                <a:t>Step 3</a:t>
              </a:r>
            </a:p>
          </p:txBody>
        </p:sp>
        <p:sp>
          <p:nvSpPr>
            <p:cNvPr id="100" name="TextBox 8"/>
            <p:cNvSpPr txBox="1">
              <a:spLocks noChangeArrowheads="1"/>
            </p:cNvSpPr>
            <p:nvPr/>
          </p:nvSpPr>
          <p:spPr bwMode="auto">
            <a:xfrm>
              <a:off x="6130193" y="3870495"/>
              <a:ext cx="626653" cy="261610"/>
            </a:xfrm>
            <a:prstGeom prst="rect">
              <a:avLst/>
            </a:prstGeom>
            <a:noFill/>
            <a:ln w="9525">
              <a:noFill/>
              <a:miter lim="800000"/>
              <a:headEnd/>
              <a:tailEnd/>
            </a:ln>
          </p:spPr>
          <p:txBody>
            <a:bodyPr wrap="square">
              <a:spAutoFit/>
            </a:bodyPr>
            <a:lstStyle/>
            <a:p>
              <a:r>
                <a:rPr lang="en-US" altLang="zh-CN" sz="1100" dirty="0">
                  <a:solidFill>
                    <a:srgbClr val="000099"/>
                  </a:solidFill>
                  <a:latin typeface="+mj-lt"/>
                </a:rPr>
                <a:t>Step 2</a:t>
              </a:r>
            </a:p>
          </p:txBody>
        </p:sp>
        <p:sp>
          <p:nvSpPr>
            <p:cNvPr id="101" name="TextBox 100"/>
            <p:cNvSpPr txBox="1"/>
            <p:nvPr/>
          </p:nvSpPr>
          <p:spPr>
            <a:xfrm>
              <a:off x="5741404" y="5121061"/>
              <a:ext cx="2218490" cy="276999"/>
            </a:xfrm>
            <a:prstGeom prst="rect">
              <a:avLst/>
            </a:prstGeom>
            <a:noFill/>
          </p:spPr>
          <p:txBody>
            <a:bodyPr wrap="square" rtlCol="0">
              <a:spAutoFit/>
            </a:bodyPr>
            <a:lstStyle/>
            <a:p>
              <a:r>
                <a:rPr lang="en-US" sz="1200" b="1" dirty="0" smtClean="0">
                  <a:latin typeface="+mj-lt"/>
                </a:rPr>
                <a:t>The safest padlock in the world</a:t>
              </a:r>
              <a:endParaRPr lang="en-US" sz="1200" b="1" dirty="0">
                <a:latin typeface="+mj-lt"/>
              </a:endParaRPr>
            </a:p>
          </p:txBody>
        </p:sp>
        <p:sp>
          <p:nvSpPr>
            <p:cNvPr id="102" name="TextBox 101"/>
            <p:cNvSpPr txBox="1"/>
            <p:nvPr/>
          </p:nvSpPr>
          <p:spPr>
            <a:xfrm>
              <a:off x="5850879" y="3642891"/>
              <a:ext cx="2114397" cy="276999"/>
            </a:xfrm>
            <a:prstGeom prst="rect">
              <a:avLst/>
            </a:prstGeom>
            <a:noFill/>
          </p:spPr>
          <p:txBody>
            <a:bodyPr wrap="square" rtlCol="0">
              <a:spAutoFit/>
            </a:bodyPr>
            <a:lstStyle/>
            <a:p>
              <a:r>
                <a:rPr lang="en-US" sz="1200" b="1" dirty="0" smtClean="0">
                  <a:solidFill>
                    <a:srgbClr val="000099"/>
                  </a:solidFill>
                  <a:latin typeface="+mj-lt"/>
                </a:rPr>
                <a:t>Acsys Security Hasp for PL5</a:t>
              </a:r>
              <a:endParaRPr lang="en-US" sz="1200" b="1" dirty="0">
                <a:solidFill>
                  <a:srgbClr val="000099"/>
                </a:solidFill>
                <a:latin typeface="+mj-lt"/>
              </a:endParaRPr>
            </a:p>
          </p:txBody>
        </p:sp>
      </p:grpSp>
      <p:sp>
        <p:nvSpPr>
          <p:cNvPr id="64" name="Slide Number Placeholder 1"/>
          <p:cNvSpPr txBox="1">
            <a:spLocks/>
          </p:cNvSpPr>
          <p:nvPr/>
        </p:nvSpPr>
        <p:spPr>
          <a:xfrm>
            <a:off x="8460432" y="6453336"/>
            <a:ext cx="477416"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defTabSz="457200" rtl="0" fontAlgn="base">
              <a:spcBef>
                <a:spcPct val="0"/>
              </a:spcBef>
              <a:spcAft>
                <a:spcPct val="0"/>
              </a:spcAft>
              <a:defRPr sz="1100" kern="1200">
                <a:solidFill>
                  <a:schemeClr val="bg1"/>
                </a:solidFill>
                <a:latin typeface="微软雅黑" pitchFamily="34" charset="-122"/>
                <a:ea typeface="微软雅黑" pitchFamily="34" charset="-122"/>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fld id="{29E0482C-5E05-4127-ADC5-B2607D50C12C}" type="slidenum">
              <a:rPr lang="en-US" sz="1400" smtClean="0">
                <a:latin typeface="+mn-lt"/>
              </a:rPr>
              <a:pPr/>
              <a:t>15</a:t>
            </a:fld>
            <a:endParaRPr lang="en-US" sz="1400" dirty="0">
              <a:latin typeface="+mn-lt"/>
            </a:endParaRPr>
          </a:p>
        </p:txBody>
      </p:sp>
      <p:cxnSp>
        <p:nvCxnSpPr>
          <p:cNvPr id="120" name="Straight Connector 119"/>
          <p:cNvCxnSpPr/>
          <p:nvPr/>
        </p:nvCxnSpPr>
        <p:spPr>
          <a:xfrm>
            <a:off x="4572000" y="4731703"/>
            <a:ext cx="4267200" cy="0"/>
          </a:xfrm>
          <a:prstGeom prst="line">
            <a:avLst/>
          </a:prstGeom>
          <a:ln>
            <a:solidFill>
              <a:srgbClr val="000099"/>
            </a:solidFill>
          </a:ln>
        </p:spPr>
        <p:style>
          <a:lnRef idx="1">
            <a:schemeClr val="accent1"/>
          </a:lnRef>
          <a:fillRef idx="0">
            <a:schemeClr val="accent1"/>
          </a:fillRef>
          <a:effectRef idx="0">
            <a:schemeClr val="accent1"/>
          </a:effectRef>
          <a:fontRef idx="minor">
            <a:schemeClr val="tx1"/>
          </a:fontRef>
        </p:style>
      </p:cxnSp>
      <p:grpSp>
        <p:nvGrpSpPr>
          <p:cNvPr id="121" name="Group 120"/>
          <p:cNvGrpSpPr/>
          <p:nvPr/>
        </p:nvGrpSpPr>
        <p:grpSpPr>
          <a:xfrm>
            <a:off x="4642473" y="4946168"/>
            <a:ext cx="1660647" cy="1302232"/>
            <a:chOff x="620739" y="1804831"/>
            <a:chExt cx="1660647" cy="1302232"/>
          </a:xfrm>
        </p:grpSpPr>
        <p:sp>
          <p:nvSpPr>
            <p:cNvPr id="122" name="TextBox 121"/>
            <p:cNvSpPr txBox="1"/>
            <p:nvPr/>
          </p:nvSpPr>
          <p:spPr>
            <a:xfrm>
              <a:off x="620739" y="2799286"/>
              <a:ext cx="1660647" cy="307777"/>
            </a:xfrm>
            <a:prstGeom prst="rect">
              <a:avLst/>
            </a:prstGeom>
            <a:noFill/>
          </p:spPr>
          <p:txBody>
            <a:bodyPr wrap="none" rtlCol="0">
              <a:spAutoFit/>
            </a:bodyPr>
            <a:lstStyle/>
            <a:p>
              <a:r>
                <a:rPr lang="en-US" sz="1400" b="1" dirty="0" smtClean="0">
                  <a:solidFill>
                    <a:srgbClr val="000099"/>
                  </a:solidFill>
                  <a:latin typeface="+mj-lt"/>
                </a:rPr>
                <a:t>Patrol Guard Logger</a:t>
              </a:r>
              <a:endParaRPr lang="en-US" sz="1400" b="1" dirty="0">
                <a:solidFill>
                  <a:srgbClr val="000099"/>
                </a:solidFill>
                <a:latin typeface="+mj-lt"/>
              </a:endParaRPr>
            </a:p>
          </p:txBody>
        </p:sp>
        <p:pic>
          <p:nvPicPr>
            <p:cNvPr id="123" name="Picture 2"/>
            <p:cNvPicPr>
              <a:picLocks noChangeAspect="1" noChangeArrowheads="1"/>
            </p:cNvPicPr>
            <p:nvPr/>
          </p:nvPicPr>
          <p:blipFill>
            <a:blip r:embed="rId15" cstate="email">
              <a:extLst>
                <a:ext uri="{28A0092B-C50C-407E-A947-70E740481C1C}">
                  <a14:useLocalDpi xmlns:a14="http://schemas.microsoft.com/office/drawing/2010/main"/>
                </a:ext>
              </a:extLst>
            </a:blip>
            <a:stretch>
              <a:fillRect/>
            </a:stretch>
          </p:blipFill>
          <p:spPr bwMode="auto">
            <a:xfrm>
              <a:off x="899245" y="1804831"/>
              <a:ext cx="1098822" cy="983972"/>
            </a:xfrm>
            <a:prstGeom prst="rect">
              <a:avLst/>
            </a:prstGeom>
            <a:noFill/>
            <a:extLst>
              <a:ext uri="{909E8E84-426E-40DD-AFC4-6F175D3DCCD1}">
                <a14:hiddenFill xmlns:a14="http://schemas.microsoft.com/office/drawing/2010/main">
                  <a:solidFill>
                    <a:srgbClr val="FFFFFF"/>
                  </a:solidFill>
                </a14:hiddenFill>
              </a:ext>
            </a:extLst>
          </p:spPr>
        </p:pic>
      </p:grpSp>
      <p:sp>
        <p:nvSpPr>
          <p:cNvPr id="124" name="TextBox 123"/>
          <p:cNvSpPr txBox="1"/>
          <p:nvPr/>
        </p:nvSpPr>
        <p:spPr>
          <a:xfrm>
            <a:off x="6248400" y="4888850"/>
            <a:ext cx="2743200" cy="1292662"/>
          </a:xfrm>
          <a:prstGeom prst="rect">
            <a:avLst/>
          </a:prstGeom>
          <a:noFill/>
        </p:spPr>
        <p:txBody>
          <a:bodyPr wrap="square" rtlCol="0">
            <a:spAutoFit/>
          </a:bodyPr>
          <a:lstStyle/>
          <a:p>
            <a:r>
              <a:rPr lang="en-US" dirty="0" smtClean="0">
                <a:solidFill>
                  <a:srgbClr val="000099"/>
                </a:solidFill>
                <a:latin typeface="+mj-lt"/>
              </a:rPr>
              <a:t>Logger Specifications</a:t>
            </a:r>
          </a:p>
          <a:p>
            <a:pPr marL="285750" indent="-285750">
              <a:buFontTx/>
              <a:buChar char="-"/>
            </a:pPr>
            <a:endParaRPr lang="en-US" altLang="zh-CN" sz="1000" dirty="0" smtClean="0">
              <a:solidFill>
                <a:srgbClr val="000099"/>
              </a:solidFill>
            </a:endParaRPr>
          </a:p>
          <a:p>
            <a:pPr marL="285750" indent="-285750">
              <a:buFontTx/>
              <a:buChar char="-"/>
            </a:pPr>
            <a:r>
              <a:rPr lang="en-US" altLang="zh-CN" sz="1000" dirty="0">
                <a:solidFill>
                  <a:srgbClr val="000099"/>
                </a:solidFill>
              </a:rPr>
              <a:t>Power comes from key (no battery)</a:t>
            </a:r>
          </a:p>
          <a:p>
            <a:pPr marL="285750" indent="-285750">
              <a:buFontTx/>
              <a:buChar char="-"/>
            </a:pPr>
            <a:r>
              <a:rPr lang="en-US" altLang="zh-CN" sz="1000" dirty="0">
                <a:solidFill>
                  <a:srgbClr val="000099"/>
                </a:solidFill>
              </a:rPr>
              <a:t>No </a:t>
            </a:r>
            <a:r>
              <a:rPr lang="en-US" altLang="zh-CN" sz="1000" dirty="0" smtClean="0">
                <a:solidFill>
                  <a:srgbClr val="000099"/>
                </a:solidFill>
              </a:rPr>
              <a:t>Wiring</a:t>
            </a:r>
          </a:p>
          <a:p>
            <a:pPr marL="285750" indent="-285750">
              <a:buFontTx/>
              <a:buChar char="-"/>
            </a:pPr>
            <a:r>
              <a:rPr lang="en-US" altLang="zh-CN" sz="1000" dirty="0" smtClean="0">
                <a:solidFill>
                  <a:srgbClr val="000099"/>
                </a:solidFill>
              </a:rPr>
              <a:t>Waterproof</a:t>
            </a:r>
            <a:endParaRPr lang="en-US" altLang="zh-CN" sz="1000" dirty="0">
              <a:solidFill>
                <a:srgbClr val="000099"/>
              </a:solidFill>
            </a:endParaRPr>
          </a:p>
          <a:p>
            <a:pPr marL="285750" indent="-285750">
              <a:buFontTx/>
              <a:buChar char="-"/>
            </a:pPr>
            <a:r>
              <a:rPr lang="en-US" altLang="zh-CN" sz="1000" dirty="0" smtClean="0">
                <a:solidFill>
                  <a:srgbClr val="000099"/>
                </a:solidFill>
              </a:rPr>
              <a:t>Logs </a:t>
            </a:r>
            <a:r>
              <a:rPr lang="en-US" altLang="zh-CN" sz="1000" dirty="0">
                <a:solidFill>
                  <a:srgbClr val="000099"/>
                </a:solidFill>
              </a:rPr>
              <a:t>last 1000 </a:t>
            </a:r>
            <a:r>
              <a:rPr lang="en-US" altLang="zh-CN" sz="1000" dirty="0" smtClean="0">
                <a:solidFill>
                  <a:srgbClr val="000099"/>
                </a:solidFill>
              </a:rPr>
              <a:t>key insertions</a:t>
            </a:r>
            <a:endParaRPr lang="en-US" altLang="zh-CN" sz="1000" dirty="0">
              <a:solidFill>
                <a:srgbClr val="000099"/>
              </a:solidFill>
            </a:endParaRPr>
          </a:p>
          <a:p>
            <a:endParaRPr lang="en-US" altLang="zh-CN" sz="1000" dirty="0">
              <a:solidFill>
                <a:srgbClr val="000099"/>
              </a:solidFill>
            </a:endParaRPr>
          </a:p>
        </p:txBody>
      </p:sp>
      <p:grpSp>
        <p:nvGrpSpPr>
          <p:cNvPr id="73" name="Group 72"/>
          <p:cNvGrpSpPr/>
          <p:nvPr/>
        </p:nvGrpSpPr>
        <p:grpSpPr>
          <a:xfrm>
            <a:off x="8458200" y="97079"/>
            <a:ext cx="609600" cy="592142"/>
            <a:chOff x="7360620" y="1565081"/>
            <a:chExt cx="673561" cy="702480"/>
          </a:xfrm>
        </p:grpSpPr>
        <p:pic>
          <p:nvPicPr>
            <p:cNvPr id="125" name="Picture 2"/>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360620" y="1565081"/>
              <a:ext cx="640380" cy="640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6" name="TextBox 125"/>
            <p:cNvSpPr txBox="1"/>
            <p:nvPr/>
          </p:nvSpPr>
          <p:spPr>
            <a:xfrm>
              <a:off x="7360620" y="1975460"/>
              <a:ext cx="673561" cy="292101"/>
            </a:xfrm>
            <a:prstGeom prst="rect">
              <a:avLst/>
            </a:prstGeom>
            <a:noFill/>
          </p:spPr>
          <p:txBody>
            <a:bodyPr wrap="square" rtlCol="0">
              <a:spAutoFit/>
            </a:bodyPr>
            <a:lstStyle/>
            <a:p>
              <a:r>
                <a:rPr lang="en-US" sz="1000" b="1" dirty="0" smtClean="0"/>
                <a:t>AFRICA</a:t>
              </a:r>
              <a:endParaRPr lang="fr-FR" sz="1000" b="1" dirty="0"/>
            </a:p>
          </p:txBody>
        </p:sp>
      </p:grpSp>
    </p:spTree>
    <p:extLst>
      <p:ext uri="{BB962C8B-B14F-4D97-AF65-F5344CB8AC3E}">
        <p14:creationId xmlns:p14="http://schemas.microsoft.com/office/powerpoint/2010/main" val="31091148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700971D6-7ECC-461E-B5F7-C47B24BE5C52}" type="slidenum">
              <a:rPr lang="en-US" altLang="zh-CN" smtClean="0"/>
              <a:pPr>
                <a:defRPr/>
              </a:pPr>
              <a:t>16</a:t>
            </a:fld>
            <a:endParaRPr lang="en-US" altLang="zh-CN" dirty="0"/>
          </a:p>
        </p:txBody>
      </p:sp>
      <p:sp>
        <p:nvSpPr>
          <p:cNvPr id="3" name="TextBox 2"/>
          <p:cNvSpPr txBox="1"/>
          <p:nvPr/>
        </p:nvSpPr>
        <p:spPr>
          <a:xfrm>
            <a:off x="3276600" y="203330"/>
            <a:ext cx="3842466" cy="400110"/>
          </a:xfrm>
          <a:prstGeom prst="rect">
            <a:avLst/>
          </a:prstGeom>
          <a:noFill/>
        </p:spPr>
        <p:txBody>
          <a:bodyPr wrap="square" rtlCol="0">
            <a:spAutoFit/>
          </a:bodyPr>
          <a:lstStyle/>
          <a:p>
            <a:r>
              <a:rPr lang="en-US" sz="2000" b="1" dirty="0" smtClean="0">
                <a:solidFill>
                  <a:srgbClr val="000099"/>
                </a:solidFill>
                <a:latin typeface="+mj-lt"/>
              </a:rPr>
              <a:t>CONCLUSION</a:t>
            </a:r>
            <a:endParaRPr lang="en-US" sz="2000" b="1" dirty="0">
              <a:solidFill>
                <a:srgbClr val="000099"/>
              </a:solidFill>
              <a:latin typeface="+mj-lt"/>
            </a:endParaRPr>
          </a:p>
        </p:txBody>
      </p:sp>
      <p:sp>
        <p:nvSpPr>
          <p:cNvPr id="4" name="TextBox 3"/>
          <p:cNvSpPr txBox="1"/>
          <p:nvPr/>
        </p:nvSpPr>
        <p:spPr>
          <a:xfrm>
            <a:off x="304800" y="990600"/>
            <a:ext cx="8382000" cy="5509200"/>
          </a:xfrm>
          <a:prstGeom prst="rect">
            <a:avLst/>
          </a:prstGeom>
          <a:noFill/>
        </p:spPr>
        <p:txBody>
          <a:bodyPr wrap="square" rtlCol="0">
            <a:spAutoFit/>
          </a:bodyPr>
          <a:lstStyle/>
          <a:p>
            <a:pPr marL="285750" indent="-285750">
              <a:buFontTx/>
              <a:buChar char="-"/>
            </a:pPr>
            <a:r>
              <a:rPr lang="en-US" sz="1600" dirty="0" smtClean="0">
                <a:solidFill>
                  <a:srgbClr val="000099"/>
                </a:solidFill>
              </a:rPr>
              <a:t>Africa has become a major market for the security industry</a:t>
            </a:r>
          </a:p>
          <a:p>
            <a:pPr marL="285750" indent="-285750">
              <a:buFontTx/>
              <a:buChar char="-"/>
            </a:pPr>
            <a:r>
              <a:rPr lang="en-US" sz="1600" dirty="0" smtClean="0">
                <a:solidFill>
                  <a:srgbClr val="000099"/>
                </a:solidFill>
              </a:rPr>
              <a:t>The current market size is estimated at 21 Billion USD annually (including managed services industry) and growing at a rate of about 10%/year</a:t>
            </a:r>
          </a:p>
          <a:p>
            <a:pPr marL="285750" indent="-285750">
              <a:buFontTx/>
              <a:buChar char="-"/>
            </a:pPr>
            <a:r>
              <a:rPr lang="en-US" sz="1600" dirty="0" smtClean="0">
                <a:solidFill>
                  <a:srgbClr val="000099"/>
                </a:solidFill>
              </a:rPr>
              <a:t>The market is very demanding for security products as the local situation isn’t completely stable, and when it stabilizes the market is demanding for higher-end products</a:t>
            </a:r>
          </a:p>
          <a:p>
            <a:pPr marL="285750" indent="-285750">
              <a:buFontTx/>
              <a:buChar char="-"/>
            </a:pPr>
            <a:r>
              <a:rPr lang="en-US" sz="1600" dirty="0" smtClean="0">
                <a:solidFill>
                  <a:srgbClr val="000099"/>
                </a:solidFill>
              </a:rPr>
              <a:t>The mining and mineral sector is in full expansion creating a large demand for security solutions</a:t>
            </a:r>
          </a:p>
          <a:p>
            <a:pPr marL="285750" indent="-285750">
              <a:buFontTx/>
              <a:buChar char="-"/>
            </a:pPr>
            <a:r>
              <a:rPr lang="en-US" sz="1600" dirty="0" smtClean="0">
                <a:solidFill>
                  <a:srgbClr val="000099"/>
                </a:solidFill>
              </a:rPr>
              <a:t>Poverty is still wide-spread which in turn means that security is sometimes necessary on assets that are totally disregarded in other territories which in turn provide new opportunities</a:t>
            </a:r>
          </a:p>
          <a:p>
            <a:pPr marL="285750" indent="-285750">
              <a:buFontTx/>
              <a:buChar char="-"/>
            </a:pPr>
            <a:r>
              <a:rPr lang="en-US" sz="1600" dirty="0" smtClean="0">
                <a:solidFill>
                  <a:srgbClr val="000099"/>
                </a:solidFill>
              </a:rPr>
              <a:t>The companies that have been </a:t>
            </a:r>
            <a:r>
              <a:rPr lang="en-US" sz="1600" dirty="0" err="1" smtClean="0">
                <a:solidFill>
                  <a:srgbClr val="000099"/>
                </a:solidFill>
              </a:rPr>
              <a:t>successfull</a:t>
            </a:r>
            <a:r>
              <a:rPr lang="en-US" sz="1600" dirty="0" smtClean="0">
                <a:solidFill>
                  <a:srgbClr val="000099"/>
                </a:solidFill>
              </a:rPr>
              <a:t> have brought know-how and not only products, this know-how will in turn provide more opportunities in the future as it spreads throughout the continent </a:t>
            </a:r>
          </a:p>
          <a:p>
            <a:pPr marL="285750" indent="-285750">
              <a:buFontTx/>
              <a:buChar char="-"/>
            </a:pPr>
            <a:r>
              <a:rPr lang="en-US" sz="1600" dirty="0" smtClean="0">
                <a:solidFill>
                  <a:srgbClr val="000099"/>
                </a:solidFill>
              </a:rPr>
              <a:t>A strong sense of entrepreneurship in Africa has helped to grow the market in many directions and opened new previously unknown opportunities</a:t>
            </a:r>
          </a:p>
          <a:p>
            <a:pPr marL="285750" indent="-285750">
              <a:buFontTx/>
              <a:buChar char="-"/>
            </a:pPr>
            <a:r>
              <a:rPr lang="en-US" sz="1600" dirty="0" smtClean="0">
                <a:solidFill>
                  <a:srgbClr val="000099"/>
                </a:solidFill>
              </a:rPr>
              <a:t>The fact that a large portion of the continent is either </a:t>
            </a:r>
            <a:r>
              <a:rPr lang="en-US" sz="1600" dirty="0">
                <a:solidFill>
                  <a:srgbClr val="000099"/>
                </a:solidFill>
              </a:rPr>
              <a:t>F</a:t>
            </a:r>
            <a:r>
              <a:rPr lang="en-US" sz="1600" dirty="0" smtClean="0">
                <a:solidFill>
                  <a:srgbClr val="000099"/>
                </a:solidFill>
              </a:rPr>
              <a:t>rench or </a:t>
            </a:r>
            <a:r>
              <a:rPr lang="en-US" sz="1600" dirty="0">
                <a:solidFill>
                  <a:srgbClr val="000099"/>
                </a:solidFill>
              </a:rPr>
              <a:t>E</a:t>
            </a:r>
            <a:r>
              <a:rPr lang="en-US" sz="1600" dirty="0" smtClean="0">
                <a:solidFill>
                  <a:srgbClr val="000099"/>
                </a:solidFill>
              </a:rPr>
              <a:t>nglish speaking reduces the barrier of entry</a:t>
            </a:r>
          </a:p>
          <a:p>
            <a:pPr marL="285750" indent="-285750">
              <a:buFontTx/>
              <a:buChar char="-"/>
            </a:pPr>
            <a:r>
              <a:rPr lang="en-US" sz="1600" dirty="0" smtClean="0">
                <a:solidFill>
                  <a:srgbClr val="000099"/>
                </a:solidFill>
              </a:rPr>
              <a:t>81% of Nigerians use a smartphone to access the internet making the demand for mobile solutions and mobile-related security applications very significant and with great growth prospects</a:t>
            </a:r>
          </a:p>
          <a:p>
            <a:pPr marL="285750" indent="-285750">
              <a:buFontTx/>
              <a:buChar char="-"/>
            </a:pPr>
            <a:r>
              <a:rPr lang="en-US" sz="1600" dirty="0" smtClean="0">
                <a:solidFill>
                  <a:srgbClr val="000099"/>
                </a:solidFill>
              </a:rPr>
              <a:t>Companies that ‘adapt’ to the local environment by adapting their product offering to the market (features/quality/price/service) combined with a good dose of patience will be successful!</a:t>
            </a:r>
          </a:p>
          <a:p>
            <a:pPr marL="285750" indent="-285750">
              <a:buFontTx/>
              <a:buChar char="-"/>
            </a:pPr>
            <a:endParaRPr lang="fr-FR" sz="1600" dirty="0">
              <a:solidFill>
                <a:srgbClr val="000099"/>
              </a:solidFill>
            </a:endParaRPr>
          </a:p>
        </p:txBody>
      </p:sp>
      <p:grpSp>
        <p:nvGrpSpPr>
          <p:cNvPr id="5" name="Group 4"/>
          <p:cNvGrpSpPr/>
          <p:nvPr/>
        </p:nvGrpSpPr>
        <p:grpSpPr>
          <a:xfrm>
            <a:off x="8458200" y="97079"/>
            <a:ext cx="609600" cy="592142"/>
            <a:chOff x="7360620" y="1565081"/>
            <a:chExt cx="673561" cy="702480"/>
          </a:xfrm>
        </p:grpSpPr>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60620" y="1565081"/>
              <a:ext cx="640380" cy="640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7360620" y="1975460"/>
              <a:ext cx="673561" cy="292101"/>
            </a:xfrm>
            <a:prstGeom prst="rect">
              <a:avLst/>
            </a:prstGeom>
            <a:noFill/>
          </p:spPr>
          <p:txBody>
            <a:bodyPr wrap="square" rtlCol="0">
              <a:spAutoFit/>
            </a:bodyPr>
            <a:lstStyle/>
            <a:p>
              <a:r>
                <a:rPr lang="en-US" sz="1000" b="1" dirty="0" smtClean="0"/>
                <a:t>AFRICA</a:t>
              </a:r>
              <a:endParaRPr lang="fr-FR" sz="1000" b="1" dirty="0"/>
            </a:p>
          </p:txBody>
        </p:sp>
      </p:grpSp>
    </p:spTree>
    <p:extLst>
      <p:ext uri="{BB962C8B-B14F-4D97-AF65-F5344CB8AC3E}">
        <p14:creationId xmlns:p14="http://schemas.microsoft.com/office/powerpoint/2010/main" val="37062155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4514" y="5552868"/>
            <a:ext cx="3714750"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
          <p:cNvPicPr>
            <a:picLocks noChangeAspect="1" noChangeArrowheads="1"/>
          </p:cNvPicPr>
          <p:nvPr/>
        </p:nvPicPr>
        <p:blipFill>
          <a:blip r:embed="rId4" cstate="email">
            <a:extLst>
              <a:ext uri="{28A0092B-C50C-407E-A947-70E740481C1C}">
                <a14:useLocalDpi xmlns:a14="http://schemas.microsoft.com/office/drawing/2010/main"/>
              </a:ext>
            </a:extLst>
          </a:blip>
          <a:stretch>
            <a:fillRect/>
          </a:stretch>
        </p:blipFill>
        <p:spPr bwMode="auto">
          <a:xfrm>
            <a:off x="2669681" y="3717071"/>
            <a:ext cx="3744416" cy="1439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7" name="Group 26"/>
          <p:cNvGrpSpPr/>
          <p:nvPr/>
        </p:nvGrpSpPr>
        <p:grpSpPr>
          <a:xfrm>
            <a:off x="3075176" y="6245497"/>
            <a:ext cx="2933427" cy="423863"/>
            <a:chOff x="5613400" y="5622925"/>
            <a:chExt cx="3130550" cy="423863"/>
          </a:xfrm>
        </p:grpSpPr>
        <p:sp>
          <p:nvSpPr>
            <p:cNvPr id="28" name="Rounded Rectangle 27"/>
            <p:cNvSpPr/>
            <p:nvPr/>
          </p:nvSpPr>
          <p:spPr>
            <a:xfrm>
              <a:off x="5613400" y="5622925"/>
              <a:ext cx="3130550" cy="423863"/>
            </a:xfrm>
            <a:prstGeom prst="roundRect">
              <a:avLst/>
            </a:prstGeom>
            <a:no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zh-CN" altLang="en-US">
                <a:solidFill>
                  <a:srgbClr val="000099"/>
                </a:solidFill>
                <a:cs typeface="Arial" charset="0"/>
              </a:endParaRPr>
            </a:p>
          </p:txBody>
        </p:sp>
        <p:pic>
          <p:nvPicPr>
            <p:cNvPr id="29" name="Picture 7"/>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5797550" y="5715794"/>
              <a:ext cx="360363" cy="238125"/>
            </a:xfrm>
            <a:prstGeom prst="rect">
              <a:avLst/>
            </a:prstGeom>
            <a:noFill/>
            <a:ln w="9525">
              <a:noFill/>
              <a:miter lim="800000"/>
              <a:headEnd/>
              <a:tailEnd/>
            </a:ln>
          </p:spPr>
        </p:pic>
        <p:pic>
          <p:nvPicPr>
            <p:cNvPr id="30" name="Picture 8" descr="Z:\Design\Icons\证书ICON\欧盟CE~1.GIF"/>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378575" y="5687219"/>
              <a:ext cx="412750" cy="295275"/>
            </a:xfrm>
            <a:prstGeom prst="rect">
              <a:avLst/>
            </a:prstGeom>
            <a:noFill/>
            <a:ln w="9525">
              <a:noFill/>
              <a:miter lim="800000"/>
              <a:headEnd/>
              <a:tailEnd/>
            </a:ln>
          </p:spPr>
        </p:pic>
        <p:pic>
          <p:nvPicPr>
            <p:cNvPr id="31" name="Picture 9" descr="Z:\Design\Icons\证书ICON\ROHS.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950075" y="5662612"/>
              <a:ext cx="457200" cy="344488"/>
            </a:xfrm>
            <a:prstGeom prst="rect">
              <a:avLst/>
            </a:prstGeom>
            <a:noFill/>
            <a:ln w="9525">
              <a:noFill/>
              <a:miter lim="800000"/>
              <a:headEnd/>
              <a:tailEnd/>
            </a:ln>
          </p:spPr>
        </p:pic>
        <p:sp>
          <p:nvSpPr>
            <p:cNvPr id="32" name="TextBox 2"/>
            <p:cNvSpPr txBox="1">
              <a:spLocks noChangeArrowheads="1"/>
            </p:cNvSpPr>
            <p:nvPr/>
          </p:nvSpPr>
          <p:spPr bwMode="auto">
            <a:xfrm>
              <a:off x="7375525" y="5680869"/>
              <a:ext cx="1368425" cy="307975"/>
            </a:xfrm>
            <a:prstGeom prst="rect">
              <a:avLst/>
            </a:prstGeom>
            <a:noFill/>
            <a:ln w="9525">
              <a:noFill/>
              <a:miter lim="800000"/>
              <a:headEnd/>
              <a:tailEnd/>
            </a:ln>
          </p:spPr>
          <p:txBody>
            <a:bodyPr>
              <a:spAutoFit/>
            </a:bodyPr>
            <a:lstStyle/>
            <a:p>
              <a:r>
                <a:rPr lang="en-US" altLang="zh-CN" sz="1400" b="1" dirty="0">
                  <a:solidFill>
                    <a:srgbClr val="000099"/>
                  </a:solidFill>
                </a:rPr>
                <a:t>EN1303</a:t>
              </a:r>
              <a:r>
                <a:rPr lang="zh-CN" altLang="en-US" sz="1400" b="1" dirty="0">
                  <a:solidFill>
                    <a:srgbClr val="000099"/>
                  </a:solidFill>
                </a:rPr>
                <a:t>（</a:t>
              </a:r>
              <a:r>
                <a:rPr lang="en-US" altLang="zh-CN" sz="1400" b="1" dirty="0">
                  <a:solidFill>
                    <a:srgbClr val="000099"/>
                  </a:solidFill>
                </a:rPr>
                <a:t>G5</a:t>
              </a:r>
              <a:r>
                <a:rPr lang="zh-CN" altLang="en-US" sz="1400" b="1" dirty="0">
                  <a:solidFill>
                    <a:srgbClr val="000099"/>
                  </a:solidFill>
                </a:rPr>
                <a:t>）</a:t>
              </a:r>
            </a:p>
          </p:txBody>
        </p:sp>
      </p:grpSp>
      <p:sp>
        <p:nvSpPr>
          <p:cNvPr id="33" name="TextBox 3"/>
          <p:cNvSpPr txBox="1">
            <a:spLocks noChangeArrowheads="1"/>
          </p:cNvSpPr>
          <p:nvPr/>
        </p:nvSpPr>
        <p:spPr bwMode="auto">
          <a:xfrm>
            <a:off x="3021647" y="5177201"/>
            <a:ext cx="304048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r>
              <a:rPr lang="en-US" altLang="zh-CN" sz="2000" dirty="0">
                <a:solidFill>
                  <a:srgbClr val="7F7F7F"/>
                </a:solidFill>
                <a:latin typeface="+mj-lt"/>
              </a:rPr>
              <a:t>Better security, better life!</a:t>
            </a:r>
            <a:endParaRPr lang="zh-CN" altLang="en-US" sz="2000" dirty="0">
              <a:latin typeface="+mj-lt"/>
            </a:endParaRPr>
          </a:p>
        </p:txBody>
      </p:sp>
      <p:sp>
        <p:nvSpPr>
          <p:cNvPr id="34" name="TextBox 33"/>
          <p:cNvSpPr txBox="1"/>
          <p:nvPr/>
        </p:nvSpPr>
        <p:spPr>
          <a:xfrm>
            <a:off x="3692939" y="5694660"/>
            <a:ext cx="1697901" cy="369332"/>
          </a:xfrm>
          <a:prstGeom prst="rect">
            <a:avLst/>
          </a:prstGeom>
          <a:noFill/>
        </p:spPr>
        <p:txBody>
          <a:bodyPr wrap="none" rtlCol="0">
            <a:spAutoFit/>
          </a:bodyPr>
          <a:lstStyle/>
          <a:p>
            <a:r>
              <a:rPr lang="en-US" altLang="zh-CN" dirty="0" smtClean="0">
                <a:solidFill>
                  <a:srgbClr val="000099"/>
                </a:solidFill>
                <a:latin typeface="+mj-lt"/>
              </a:rPr>
              <a:t>info@acsys.com</a:t>
            </a:r>
            <a:endParaRPr lang="zh-CN" altLang="en-US" dirty="0">
              <a:solidFill>
                <a:srgbClr val="000099"/>
              </a:solidFill>
              <a:latin typeface="+mj-lt"/>
            </a:endParaRPr>
          </a:p>
        </p:txBody>
      </p:sp>
      <p:cxnSp>
        <p:nvCxnSpPr>
          <p:cNvPr id="3" name="Straight Connector 2"/>
          <p:cNvCxnSpPr/>
          <p:nvPr/>
        </p:nvCxnSpPr>
        <p:spPr>
          <a:xfrm flipV="1">
            <a:off x="228600" y="3624827"/>
            <a:ext cx="8565438" cy="42378"/>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V="1">
            <a:off x="202163" y="436011"/>
            <a:ext cx="8591875" cy="2119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V="1">
            <a:off x="228600" y="436008"/>
            <a:ext cx="0" cy="3252383"/>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V="1">
            <a:off x="8788427" y="410583"/>
            <a:ext cx="0" cy="3235433"/>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6696036" y="436010"/>
            <a:ext cx="0" cy="3219473"/>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3746224" y="457201"/>
            <a:ext cx="0" cy="1875622"/>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V="1">
            <a:off x="2781300" y="2341290"/>
            <a:ext cx="0" cy="1283538"/>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V="1">
            <a:off x="4648201" y="2332823"/>
            <a:ext cx="0" cy="1313193"/>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V="1">
            <a:off x="202163" y="2311634"/>
            <a:ext cx="6493873" cy="42378"/>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pic>
        <p:nvPicPr>
          <p:cNvPr id="1126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56095" y="2409933"/>
            <a:ext cx="1752600" cy="11589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09876" y="2373941"/>
            <a:ext cx="1838325" cy="131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8"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8600" y="2382141"/>
            <a:ext cx="2552700" cy="1252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9"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705563" y="477946"/>
            <a:ext cx="2088476" cy="3146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7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746224" y="490187"/>
            <a:ext cx="2949812" cy="1821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71" name="Picture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60561" y="485991"/>
            <a:ext cx="3468477" cy="18256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3F938279-FE00-42F3-B6EC-C576D7AFB98F}" type="slidenum">
              <a:rPr lang="en-US" altLang="zh-CN" smtClean="0"/>
              <a:pPr>
                <a:defRPr/>
              </a:pPr>
              <a:t>2</a:t>
            </a:fld>
            <a:endParaRPr lang="en-US" altLang="zh-CN" dirty="0"/>
          </a:p>
        </p:txBody>
      </p:sp>
      <p:sp>
        <p:nvSpPr>
          <p:cNvPr id="3" name="TextBox 1"/>
          <p:cNvSpPr txBox="1">
            <a:spLocks noChangeArrowheads="1"/>
          </p:cNvSpPr>
          <p:nvPr/>
        </p:nvSpPr>
        <p:spPr bwMode="auto">
          <a:xfrm>
            <a:off x="1600200" y="203330"/>
            <a:ext cx="6217620" cy="400110"/>
          </a:xfrm>
          <a:prstGeom prst="rect">
            <a:avLst/>
          </a:prstGeom>
          <a:noFill/>
          <a:ln w="9525">
            <a:noFill/>
            <a:miter lim="800000"/>
            <a:headEnd/>
            <a:tailEnd/>
          </a:ln>
        </p:spPr>
        <p:txBody>
          <a:bodyPr wrap="square">
            <a:spAutoFit/>
          </a:bodyPr>
          <a:lstStyle/>
          <a:p>
            <a:pPr algn="ctr"/>
            <a:r>
              <a:rPr lang="en-US" altLang="zh-CN" sz="2000" b="1" dirty="0" smtClean="0">
                <a:solidFill>
                  <a:srgbClr val="000099"/>
                </a:solidFill>
                <a:latin typeface="+mn-lt"/>
                <a:cs typeface="Arial" pitchFamily="34" charset="0"/>
              </a:rPr>
              <a:t>Summary</a:t>
            </a:r>
            <a:endParaRPr lang="zh-CN" altLang="en-US" sz="2000" b="1" dirty="0">
              <a:solidFill>
                <a:srgbClr val="000099"/>
              </a:solidFill>
              <a:latin typeface="+mn-lt"/>
              <a:cs typeface="Arial" pitchFamily="34" charset="0"/>
            </a:endParaRPr>
          </a:p>
        </p:txBody>
      </p:sp>
      <p:sp>
        <p:nvSpPr>
          <p:cNvPr id="4" name="TextBox 3"/>
          <p:cNvSpPr txBox="1"/>
          <p:nvPr/>
        </p:nvSpPr>
        <p:spPr>
          <a:xfrm>
            <a:off x="381000" y="1219200"/>
            <a:ext cx="8458200" cy="4524315"/>
          </a:xfrm>
          <a:prstGeom prst="rect">
            <a:avLst/>
          </a:prstGeom>
          <a:noFill/>
        </p:spPr>
        <p:txBody>
          <a:bodyPr wrap="square" rtlCol="0">
            <a:spAutoFit/>
          </a:bodyPr>
          <a:lstStyle/>
          <a:p>
            <a:r>
              <a:rPr lang="en-US" dirty="0" smtClean="0">
                <a:solidFill>
                  <a:srgbClr val="000099"/>
                </a:solidFill>
              </a:rPr>
              <a:t>Slide 1		- Cover Page</a:t>
            </a:r>
          </a:p>
          <a:p>
            <a:r>
              <a:rPr lang="en-US" dirty="0" smtClean="0">
                <a:solidFill>
                  <a:srgbClr val="000099"/>
                </a:solidFill>
              </a:rPr>
              <a:t>Slide 2		- Summary</a:t>
            </a:r>
          </a:p>
          <a:p>
            <a:r>
              <a:rPr lang="en-US" dirty="0" smtClean="0">
                <a:solidFill>
                  <a:srgbClr val="000099"/>
                </a:solidFill>
              </a:rPr>
              <a:t>Slide 3		- Introduction</a:t>
            </a:r>
          </a:p>
          <a:p>
            <a:r>
              <a:rPr lang="en-US" dirty="0" smtClean="0">
                <a:solidFill>
                  <a:srgbClr val="000099"/>
                </a:solidFill>
              </a:rPr>
              <a:t>Slide 4		- Africa figures : some valuable data</a:t>
            </a:r>
          </a:p>
          <a:p>
            <a:r>
              <a:rPr lang="en-US" dirty="0" smtClean="0">
                <a:solidFill>
                  <a:srgbClr val="000099"/>
                </a:solidFill>
              </a:rPr>
              <a:t>Slide 5		- </a:t>
            </a:r>
            <a:r>
              <a:rPr lang="en-US" dirty="0">
                <a:solidFill>
                  <a:srgbClr val="000099"/>
                </a:solidFill>
              </a:rPr>
              <a:t>The security market  and early stages in </a:t>
            </a:r>
            <a:r>
              <a:rPr lang="en-US" dirty="0" smtClean="0">
                <a:solidFill>
                  <a:srgbClr val="000099"/>
                </a:solidFill>
              </a:rPr>
              <a:t>Africa		</a:t>
            </a:r>
          </a:p>
          <a:p>
            <a:r>
              <a:rPr lang="en-US" dirty="0" smtClean="0">
                <a:solidFill>
                  <a:srgbClr val="000099"/>
                </a:solidFill>
              </a:rPr>
              <a:t>Slide 6		</a:t>
            </a:r>
            <a:r>
              <a:rPr lang="en-US" dirty="0">
                <a:solidFill>
                  <a:srgbClr val="000099"/>
                </a:solidFill>
              </a:rPr>
              <a:t>- Past barrier of </a:t>
            </a:r>
            <a:r>
              <a:rPr lang="en-US" dirty="0" smtClean="0">
                <a:solidFill>
                  <a:srgbClr val="000099"/>
                </a:solidFill>
              </a:rPr>
              <a:t>entry</a:t>
            </a:r>
          </a:p>
          <a:p>
            <a:r>
              <a:rPr lang="en-US" dirty="0" smtClean="0">
                <a:solidFill>
                  <a:srgbClr val="000099"/>
                </a:solidFill>
              </a:rPr>
              <a:t>Slide 7		</a:t>
            </a:r>
            <a:r>
              <a:rPr lang="en-US" dirty="0">
                <a:solidFill>
                  <a:srgbClr val="000099"/>
                </a:solidFill>
              </a:rPr>
              <a:t>- Uniqueness of the African security market</a:t>
            </a:r>
          </a:p>
          <a:p>
            <a:r>
              <a:rPr lang="en-US" dirty="0" smtClean="0">
                <a:solidFill>
                  <a:srgbClr val="000099"/>
                </a:solidFill>
              </a:rPr>
              <a:t>Slide 8		- </a:t>
            </a:r>
            <a:r>
              <a:rPr lang="en-US" dirty="0">
                <a:solidFill>
                  <a:srgbClr val="000099"/>
                </a:solidFill>
              </a:rPr>
              <a:t>The current state of the African security market</a:t>
            </a:r>
          </a:p>
          <a:p>
            <a:r>
              <a:rPr lang="en-US" dirty="0" smtClean="0">
                <a:solidFill>
                  <a:srgbClr val="000099"/>
                </a:solidFill>
              </a:rPr>
              <a:t>Slide 9		- </a:t>
            </a:r>
            <a:r>
              <a:rPr lang="en-US" dirty="0">
                <a:solidFill>
                  <a:srgbClr val="000099"/>
                </a:solidFill>
              </a:rPr>
              <a:t>The Growth of the African Security </a:t>
            </a:r>
            <a:r>
              <a:rPr lang="en-US" dirty="0" smtClean="0">
                <a:solidFill>
                  <a:srgbClr val="000099"/>
                </a:solidFill>
              </a:rPr>
              <a:t>market	</a:t>
            </a:r>
          </a:p>
          <a:p>
            <a:r>
              <a:rPr lang="en-US" dirty="0" smtClean="0">
                <a:solidFill>
                  <a:srgbClr val="000099"/>
                </a:solidFill>
              </a:rPr>
              <a:t>Slide 10		</a:t>
            </a:r>
            <a:r>
              <a:rPr lang="en-US" dirty="0">
                <a:solidFill>
                  <a:srgbClr val="000099"/>
                </a:solidFill>
              </a:rPr>
              <a:t>- Succeeding in Africa – </a:t>
            </a:r>
            <a:r>
              <a:rPr lang="en-US" dirty="0" err="1">
                <a:solidFill>
                  <a:srgbClr val="000099"/>
                </a:solidFill>
              </a:rPr>
              <a:t>Acsys</a:t>
            </a:r>
            <a:r>
              <a:rPr lang="en-US" dirty="0">
                <a:solidFill>
                  <a:srgbClr val="000099"/>
                </a:solidFill>
              </a:rPr>
              <a:t> </a:t>
            </a:r>
            <a:r>
              <a:rPr lang="en-US" dirty="0" smtClean="0">
                <a:solidFill>
                  <a:srgbClr val="000099"/>
                </a:solidFill>
              </a:rPr>
              <a:t>Technologies		</a:t>
            </a:r>
          </a:p>
          <a:p>
            <a:r>
              <a:rPr lang="en-US" dirty="0" smtClean="0">
                <a:solidFill>
                  <a:srgbClr val="000099"/>
                </a:solidFill>
              </a:rPr>
              <a:t>Slide 11		- </a:t>
            </a:r>
            <a:r>
              <a:rPr lang="en-US" dirty="0" err="1" smtClean="0">
                <a:solidFill>
                  <a:srgbClr val="000099"/>
                </a:solidFill>
              </a:rPr>
              <a:t>Acsys</a:t>
            </a:r>
            <a:r>
              <a:rPr lang="en-US" dirty="0" smtClean="0">
                <a:solidFill>
                  <a:srgbClr val="000099"/>
                </a:solidFill>
              </a:rPr>
              <a:t> total solution – Cell Tower Management</a:t>
            </a:r>
          </a:p>
          <a:p>
            <a:r>
              <a:rPr lang="en-US" dirty="0" smtClean="0">
                <a:solidFill>
                  <a:srgbClr val="000099"/>
                </a:solidFill>
              </a:rPr>
              <a:t>Slide 12		- </a:t>
            </a:r>
            <a:r>
              <a:rPr lang="en-US" dirty="0" err="1" smtClean="0">
                <a:solidFill>
                  <a:srgbClr val="000099"/>
                </a:solidFill>
              </a:rPr>
              <a:t>Acsys</a:t>
            </a:r>
            <a:r>
              <a:rPr lang="en-US" dirty="0" smtClean="0">
                <a:solidFill>
                  <a:srgbClr val="000099"/>
                </a:solidFill>
              </a:rPr>
              <a:t>’ success was based on its market focus</a:t>
            </a:r>
          </a:p>
          <a:p>
            <a:r>
              <a:rPr lang="en-US" dirty="0" smtClean="0">
                <a:solidFill>
                  <a:srgbClr val="000099"/>
                </a:solidFill>
              </a:rPr>
              <a:t>Slide 13		- The </a:t>
            </a:r>
            <a:r>
              <a:rPr lang="en-US" dirty="0" err="1" smtClean="0">
                <a:solidFill>
                  <a:srgbClr val="000099"/>
                </a:solidFill>
              </a:rPr>
              <a:t>Acsys</a:t>
            </a:r>
            <a:r>
              <a:rPr lang="en-US" dirty="0" smtClean="0">
                <a:solidFill>
                  <a:srgbClr val="000099"/>
                </a:solidFill>
              </a:rPr>
              <a:t> solution to reduce Cell Tower down-time</a:t>
            </a:r>
          </a:p>
          <a:p>
            <a:r>
              <a:rPr lang="en-US" dirty="0" smtClean="0">
                <a:solidFill>
                  <a:srgbClr val="000099"/>
                </a:solidFill>
              </a:rPr>
              <a:t>Slide 14		- The </a:t>
            </a:r>
            <a:r>
              <a:rPr lang="en-US" dirty="0" err="1" smtClean="0">
                <a:solidFill>
                  <a:srgbClr val="000099"/>
                </a:solidFill>
              </a:rPr>
              <a:t>Acsys</a:t>
            </a:r>
            <a:r>
              <a:rPr lang="en-US" dirty="0" smtClean="0">
                <a:solidFill>
                  <a:srgbClr val="000099"/>
                </a:solidFill>
              </a:rPr>
              <a:t> Africa solution – CGS</a:t>
            </a:r>
          </a:p>
          <a:p>
            <a:r>
              <a:rPr lang="en-US" dirty="0" smtClean="0">
                <a:solidFill>
                  <a:srgbClr val="000099"/>
                </a:solidFill>
              </a:rPr>
              <a:t>Slide 15		- Product offering</a:t>
            </a:r>
          </a:p>
          <a:p>
            <a:r>
              <a:rPr lang="en-US" dirty="0" smtClean="0">
                <a:solidFill>
                  <a:srgbClr val="000099"/>
                </a:solidFill>
              </a:rPr>
              <a:t>Slide 16		- Conclusion</a:t>
            </a:r>
            <a:endParaRPr lang="fr-FR" dirty="0">
              <a:solidFill>
                <a:srgbClr val="000099"/>
              </a:solidFill>
            </a:endParaRPr>
          </a:p>
        </p:txBody>
      </p:sp>
      <p:grpSp>
        <p:nvGrpSpPr>
          <p:cNvPr id="6" name="Group 5"/>
          <p:cNvGrpSpPr/>
          <p:nvPr/>
        </p:nvGrpSpPr>
        <p:grpSpPr>
          <a:xfrm>
            <a:off x="8458200" y="97079"/>
            <a:ext cx="609600" cy="592142"/>
            <a:chOff x="7360620" y="1565081"/>
            <a:chExt cx="673561" cy="70248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60620" y="1565081"/>
              <a:ext cx="640380" cy="640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7360620" y="1975460"/>
              <a:ext cx="673561" cy="292101"/>
            </a:xfrm>
            <a:prstGeom prst="rect">
              <a:avLst/>
            </a:prstGeom>
            <a:noFill/>
          </p:spPr>
          <p:txBody>
            <a:bodyPr wrap="square" rtlCol="0">
              <a:spAutoFit/>
            </a:bodyPr>
            <a:lstStyle/>
            <a:p>
              <a:r>
                <a:rPr lang="en-US" sz="1000" b="1" dirty="0" smtClean="0"/>
                <a:t>AFRICA</a:t>
              </a:r>
              <a:endParaRPr lang="fr-FR" sz="1000" b="1" dirty="0"/>
            </a:p>
          </p:txBody>
        </p:sp>
      </p:grpSp>
    </p:spTree>
    <p:extLst>
      <p:ext uri="{BB962C8B-B14F-4D97-AF65-F5344CB8AC3E}">
        <p14:creationId xmlns:p14="http://schemas.microsoft.com/office/powerpoint/2010/main" val="19333822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3F938279-FE00-42F3-B6EC-C576D7AFB98F}" type="slidenum">
              <a:rPr lang="en-US" altLang="zh-CN" smtClean="0"/>
              <a:pPr>
                <a:defRPr/>
              </a:pPr>
              <a:t>3</a:t>
            </a:fld>
            <a:endParaRPr lang="en-US" altLang="zh-CN" dirty="0"/>
          </a:p>
        </p:txBody>
      </p:sp>
      <p:sp>
        <p:nvSpPr>
          <p:cNvPr id="3" name="TextBox 1"/>
          <p:cNvSpPr txBox="1">
            <a:spLocks noChangeArrowheads="1"/>
          </p:cNvSpPr>
          <p:nvPr/>
        </p:nvSpPr>
        <p:spPr bwMode="auto">
          <a:xfrm>
            <a:off x="1600200" y="203330"/>
            <a:ext cx="6217620" cy="400110"/>
          </a:xfrm>
          <a:prstGeom prst="rect">
            <a:avLst/>
          </a:prstGeom>
          <a:noFill/>
          <a:ln w="9525">
            <a:noFill/>
            <a:miter lim="800000"/>
            <a:headEnd/>
            <a:tailEnd/>
          </a:ln>
        </p:spPr>
        <p:txBody>
          <a:bodyPr wrap="square">
            <a:spAutoFit/>
          </a:bodyPr>
          <a:lstStyle/>
          <a:p>
            <a:pPr algn="ctr"/>
            <a:r>
              <a:rPr lang="en-US" altLang="zh-CN" sz="2000" b="1" dirty="0" smtClean="0">
                <a:solidFill>
                  <a:srgbClr val="000099"/>
                </a:solidFill>
                <a:latin typeface="+mn-lt"/>
                <a:cs typeface="Arial" pitchFamily="34" charset="0"/>
              </a:rPr>
              <a:t>Introduction</a:t>
            </a:r>
            <a:endParaRPr lang="zh-CN" altLang="en-US" sz="2000" b="1" dirty="0">
              <a:solidFill>
                <a:srgbClr val="000099"/>
              </a:solidFill>
              <a:latin typeface="+mn-lt"/>
              <a:cs typeface="Arial" pitchFamily="34" charset="0"/>
            </a:endParaRPr>
          </a:p>
        </p:txBody>
      </p:sp>
      <p:sp>
        <p:nvSpPr>
          <p:cNvPr id="4" name="TextBox 3"/>
          <p:cNvSpPr txBox="1"/>
          <p:nvPr/>
        </p:nvSpPr>
        <p:spPr>
          <a:xfrm>
            <a:off x="76200" y="685800"/>
            <a:ext cx="8991600" cy="5693866"/>
          </a:xfrm>
          <a:prstGeom prst="rect">
            <a:avLst/>
          </a:prstGeom>
          <a:noFill/>
        </p:spPr>
        <p:txBody>
          <a:bodyPr wrap="square" rtlCol="0">
            <a:spAutoFit/>
          </a:bodyPr>
          <a:lstStyle/>
          <a:p>
            <a:r>
              <a:rPr lang="en-US" sz="1300" dirty="0" smtClean="0">
                <a:solidFill>
                  <a:srgbClr val="000099"/>
                </a:solidFill>
              </a:rPr>
              <a:t>Since the turn of the century, Africa has undergone a serious transformation that has even surprised most Africans. The continent was since the 1960’s ‘abandoned’ by many as political unrest, war, corruption and inequalities seemed impossible to resolve. For many years Western powers had stood by as wars and conflict took over the continent and instead of acting or helping in real ways, they chose to provide Aid which was mostly financial and humanitarian.</a:t>
            </a:r>
          </a:p>
          <a:p>
            <a:endParaRPr lang="en-US" sz="1300" dirty="0" smtClean="0">
              <a:solidFill>
                <a:srgbClr val="000099"/>
              </a:solidFill>
            </a:endParaRPr>
          </a:p>
          <a:p>
            <a:r>
              <a:rPr lang="en-US" sz="1300" dirty="0" smtClean="0">
                <a:solidFill>
                  <a:srgbClr val="000099"/>
                </a:solidFill>
              </a:rPr>
              <a:t>We all know the famous proverb : “if you gave a man a fish he will eat one day, if you teach him how to fish he will eat all his life” (Confucius) That comment is an epitome of what the “African problem” was all about; too much money, too much help but no real direction, plan or assistance to allow Africans to help themselves.</a:t>
            </a:r>
          </a:p>
          <a:p>
            <a:endParaRPr lang="en-US" sz="1300" dirty="0" smtClean="0">
              <a:solidFill>
                <a:srgbClr val="000099"/>
              </a:solidFill>
            </a:endParaRPr>
          </a:p>
          <a:p>
            <a:r>
              <a:rPr lang="en-US" sz="1300" dirty="0" smtClean="0">
                <a:solidFill>
                  <a:srgbClr val="000099"/>
                </a:solidFill>
              </a:rPr>
              <a:t>Since 2000 and with the advent of new global political powers in the world, the situation changed. The discovery of bigger than expected natural reserves, the political stabilization and the general feeling of long-term growth provided a glimpse of hope in what was a long period of trouble in a troubled continent.</a:t>
            </a:r>
          </a:p>
          <a:p>
            <a:endParaRPr lang="en-US" sz="1300" dirty="0" smtClean="0">
              <a:solidFill>
                <a:srgbClr val="000099"/>
              </a:solidFill>
            </a:endParaRPr>
          </a:p>
          <a:p>
            <a:r>
              <a:rPr lang="en-US" sz="1300" dirty="0" smtClean="0">
                <a:solidFill>
                  <a:srgbClr val="000099"/>
                </a:solidFill>
              </a:rPr>
              <a:t>The role of China and India in the recent development of Africa is significant, as they have provided previously unseen levels of aid. Many countries were skeptical, but the approach of the “Big Two” was different from ever before, they provided what no one had done before, they brought money, know-how, people and technology to make it happen instead of just providing money and hoping it would happen! They succeeded; most African continents today show robust growth and promising growth prospects and have proven to be financial safe-havens even during the financial crisis of  2008 that affected the whole planet except Africa.</a:t>
            </a:r>
          </a:p>
          <a:p>
            <a:endParaRPr lang="en-US" sz="1300" dirty="0">
              <a:solidFill>
                <a:srgbClr val="000099"/>
              </a:solidFill>
            </a:endParaRPr>
          </a:p>
          <a:p>
            <a:r>
              <a:rPr lang="en-US" sz="1300" dirty="0" smtClean="0">
                <a:solidFill>
                  <a:srgbClr val="000099"/>
                </a:solidFill>
              </a:rPr>
              <a:t>I personally believe that Africa has become a big market thanks to communications. Until 10 years ago the vast majority of the continent was ‘unavailable’, but with the rapid deployment of Wireless Telecommunications, greatly supported by China it suddenly ‘opened’ itself to new opportunities.</a:t>
            </a:r>
          </a:p>
          <a:p>
            <a:endParaRPr lang="en-US" sz="1300" dirty="0">
              <a:solidFill>
                <a:srgbClr val="000099"/>
              </a:solidFill>
            </a:endParaRPr>
          </a:p>
          <a:p>
            <a:r>
              <a:rPr lang="en-US" sz="1300" dirty="0" smtClean="0">
                <a:solidFill>
                  <a:srgbClr val="000099"/>
                </a:solidFill>
              </a:rPr>
              <a:t>With the growth of the continent also comes a numbers of “growth-pains”, such as lack of policing or the enforceability of laws, and this is exactly the new big opportunity for the Security Industry. We are at the dawn of a new era, Africa is new growth market but has specific requirements and demands. I believe that those demands will fuel the development of a new “breed” of products which are more autonomous, reliable, don’t require servicing and rely more on wireless technology than on wired technologies, the market is there…</a:t>
            </a:r>
            <a:endParaRPr lang="fr-FR" sz="1300" dirty="0">
              <a:solidFill>
                <a:srgbClr val="000099"/>
              </a:solidFill>
            </a:endParaRPr>
          </a:p>
        </p:txBody>
      </p:sp>
      <p:grpSp>
        <p:nvGrpSpPr>
          <p:cNvPr id="5" name="Group 4"/>
          <p:cNvGrpSpPr/>
          <p:nvPr/>
        </p:nvGrpSpPr>
        <p:grpSpPr>
          <a:xfrm>
            <a:off x="8458200" y="97079"/>
            <a:ext cx="609600" cy="592142"/>
            <a:chOff x="7360620" y="1565081"/>
            <a:chExt cx="673561" cy="702480"/>
          </a:xfrm>
        </p:grpSpPr>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60620" y="1565081"/>
              <a:ext cx="640380" cy="640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7360620" y="1975460"/>
              <a:ext cx="673561" cy="292101"/>
            </a:xfrm>
            <a:prstGeom prst="rect">
              <a:avLst/>
            </a:prstGeom>
            <a:noFill/>
          </p:spPr>
          <p:txBody>
            <a:bodyPr wrap="square" rtlCol="0">
              <a:spAutoFit/>
            </a:bodyPr>
            <a:lstStyle/>
            <a:p>
              <a:r>
                <a:rPr lang="en-US" sz="1000" b="1" dirty="0" smtClean="0"/>
                <a:t>AFRICA</a:t>
              </a:r>
              <a:endParaRPr lang="fr-FR" sz="1000" b="1" dirty="0"/>
            </a:p>
          </p:txBody>
        </p:sp>
      </p:grpSp>
    </p:spTree>
    <p:extLst>
      <p:ext uri="{BB962C8B-B14F-4D97-AF65-F5344CB8AC3E}">
        <p14:creationId xmlns:p14="http://schemas.microsoft.com/office/powerpoint/2010/main" val="12423679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3F938279-FE00-42F3-B6EC-C576D7AFB98F}" type="slidenum">
              <a:rPr lang="en-US" altLang="zh-CN" smtClean="0"/>
              <a:pPr>
                <a:defRPr/>
              </a:pPr>
              <a:t>4</a:t>
            </a:fld>
            <a:endParaRPr lang="en-US" altLang="zh-CN" dirty="0"/>
          </a:p>
        </p:txBody>
      </p:sp>
      <p:sp>
        <p:nvSpPr>
          <p:cNvPr id="3" name="TextBox 2"/>
          <p:cNvSpPr txBox="1"/>
          <p:nvPr/>
        </p:nvSpPr>
        <p:spPr>
          <a:xfrm>
            <a:off x="304800" y="914400"/>
            <a:ext cx="8382000" cy="5016758"/>
          </a:xfrm>
          <a:prstGeom prst="rect">
            <a:avLst/>
          </a:prstGeom>
          <a:noFill/>
        </p:spPr>
        <p:txBody>
          <a:bodyPr wrap="square" rtlCol="0">
            <a:spAutoFit/>
          </a:bodyPr>
          <a:lstStyle/>
          <a:p>
            <a:r>
              <a:rPr lang="en-US" sz="2000" dirty="0" smtClean="0">
                <a:solidFill>
                  <a:srgbClr val="000099"/>
                </a:solidFill>
              </a:rPr>
              <a:t>Africa = in numbers</a:t>
            </a:r>
          </a:p>
          <a:p>
            <a:endParaRPr lang="en-US" sz="2000" dirty="0" smtClean="0">
              <a:solidFill>
                <a:srgbClr val="000099"/>
              </a:solidFill>
            </a:endParaRPr>
          </a:p>
          <a:p>
            <a:pPr marL="285750" indent="-285750">
              <a:buFontTx/>
              <a:buChar char="-"/>
            </a:pPr>
            <a:r>
              <a:rPr lang="en-US" sz="1400" dirty="0" smtClean="0">
                <a:solidFill>
                  <a:srgbClr val="000099"/>
                </a:solidFill>
              </a:rPr>
              <a:t>2</a:t>
            </a:r>
            <a:r>
              <a:rPr lang="en-US" sz="1400" baseline="30000" dirty="0" smtClean="0">
                <a:solidFill>
                  <a:srgbClr val="000099"/>
                </a:solidFill>
              </a:rPr>
              <a:t>nd</a:t>
            </a:r>
            <a:r>
              <a:rPr lang="en-US" sz="1400" dirty="0" smtClean="0">
                <a:solidFill>
                  <a:srgbClr val="000099"/>
                </a:solidFill>
              </a:rPr>
              <a:t> largest and 2</a:t>
            </a:r>
            <a:r>
              <a:rPr lang="en-US" sz="1400" baseline="30000" dirty="0" smtClean="0">
                <a:solidFill>
                  <a:srgbClr val="000099"/>
                </a:solidFill>
              </a:rPr>
              <a:t>nd</a:t>
            </a:r>
            <a:r>
              <a:rPr lang="en-US" sz="1400" dirty="0" smtClean="0">
                <a:solidFill>
                  <a:srgbClr val="000099"/>
                </a:solidFill>
              </a:rPr>
              <a:t> most populated continent</a:t>
            </a:r>
          </a:p>
          <a:p>
            <a:endParaRPr lang="en-US" sz="1400" dirty="0" smtClean="0">
              <a:solidFill>
                <a:srgbClr val="000099"/>
              </a:solidFill>
            </a:endParaRPr>
          </a:p>
          <a:p>
            <a:pPr marL="285750" indent="-285750">
              <a:buFontTx/>
              <a:buChar char="-"/>
            </a:pPr>
            <a:r>
              <a:rPr lang="en-US" sz="1400" dirty="0" smtClean="0">
                <a:solidFill>
                  <a:srgbClr val="000099"/>
                </a:solidFill>
              </a:rPr>
              <a:t>Population 1 Billion (2011)</a:t>
            </a:r>
          </a:p>
          <a:p>
            <a:endParaRPr lang="en-US" sz="1400" dirty="0" smtClean="0">
              <a:solidFill>
                <a:srgbClr val="000099"/>
              </a:solidFill>
            </a:endParaRPr>
          </a:p>
          <a:p>
            <a:pPr marL="285750" indent="-285750">
              <a:buFontTx/>
              <a:buChar char="-"/>
            </a:pPr>
            <a:r>
              <a:rPr lang="en-US" sz="1400" dirty="0" smtClean="0">
                <a:solidFill>
                  <a:srgbClr val="000099"/>
                </a:solidFill>
              </a:rPr>
              <a:t>Occupies 20% of the worlds land surface</a:t>
            </a:r>
          </a:p>
          <a:p>
            <a:endParaRPr lang="en-US" sz="1400" dirty="0">
              <a:solidFill>
                <a:srgbClr val="000099"/>
              </a:solidFill>
            </a:endParaRPr>
          </a:p>
          <a:p>
            <a:pPr marL="285750" indent="-285750">
              <a:buFontTx/>
              <a:buChar char="-"/>
            </a:pPr>
            <a:r>
              <a:rPr lang="en-US" sz="1400" dirty="0" smtClean="0">
                <a:solidFill>
                  <a:srgbClr val="000099"/>
                </a:solidFill>
              </a:rPr>
              <a:t>17% of proven extractable natural reserves are on the African continent</a:t>
            </a:r>
          </a:p>
          <a:p>
            <a:endParaRPr lang="en-US" sz="1400" dirty="0" smtClean="0">
              <a:solidFill>
                <a:srgbClr val="000099"/>
              </a:solidFill>
            </a:endParaRPr>
          </a:p>
          <a:p>
            <a:pPr marL="285750" indent="-285750">
              <a:buFontTx/>
              <a:buChar char="-"/>
            </a:pPr>
            <a:r>
              <a:rPr lang="en-US" sz="1400" dirty="0" smtClean="0">
                <a:solidFill>
                  <a:srgbClr val="000099"/>
                </a:solidFill>
              </a:rPr>
              <a:t>Faces the Atlantic and Indian Ocean</a:t>
            </a:r>
          </a:p>
          <a:p>
            <a:endParaRPr lang="en-US" sz="1400" dirty="0" smtClean="0">
              <a:solidFill>
                <a:srgbClr val="000099"/>
              </a:solidFill>
            </a:endParaRPr>
          </a:p>
          <a:p>
            <a:pPr marL="285750" indent="-285750">
              <a:buFontTx/>
              <a:buChar char="-"/>
            </a:pPr>
            <a:r>
              <a:rPr lang="en-US" sz="1400" dirty="0" smtClean="0">
                <a:solidFill>
                  <a:srgbClr val="000099"/>
                </a:solidFill>
              </a:rPr>
              <a:t>54 countries</a:t>
            </a:r>
          </a:p>
          <a:p>
            <a:endParaRPr lang="en-US" sz="1400" dirty="0" smtClean="0">
              <a:solidFill>
                <a:srgbClr val="000099"/>
              </a:solidFill>
            </a:endParaRPr>
          </a:p>
          <a:p>
            <a:pPr marL="285750" indent="-285750">
              <a:buFontTx/>
              <a:buChar char="-"/>
            </a:pPr>
            <a:r>
              <a:rPr lang="en-US" sz="1400" dirty="0" smtClean="0">
                <a:solidFill>
                  <a:srgbClr val="000099"/>
                </a:solidFill>
              </a:rPr>
              <a:t>2000 languages but three main international languages are used English, French and Portuguese which are spoken  and understood by about 60% of the continent’s population</a:t>
            </a:r>
          </a:p>
          <a:p>
            <a:endParaRPr lang="en-US" sz="1400" dirty="0" smtClean="0">
              <a:solidFill>
                <a:srgbClr val="000099"/>
              </a:solidFill>
            </a:endParaRPr>
          </a:p>
          <a:p>
            <a:pPr marL="285750" indent="-285750">
              <a:buFontTx/>
              <a:buChar char="-"/>
            </a:pPr>
            <a:r>
              <a:rPr lang="en-US" sz="1400" dirty="0" smtClean="0">
                <a:solidFill>
                  <a:srgbClr val="000099"/>
                </a:solidFill>
              </a:rPr>
              <a:t>50% of the population is less than 20yrs old</a:t>
            </a:r>
          </a:p>
          <a:p>
            <a:endParaRPr lang="en-US" sz="1400" dirty="0" smtClean="0">
              <a:solidFill>
                <a:srgbClr val="000099"/>
              </a:solidFill>
            </a:endParaRPr>
          </a:p>
          <a:p>
            <a:pPr marL="285750" indent="-285750">
              <a:buFontTx/>
              <a:buChar char="-"/>
            </a:pPr>
            <a:r>
              <a:rPr lang="en-US" sz="1400" dirty="0" smtClean="0">
                <a:solidFill>
                  <a:srgbClr val="000099"/>
                </a:solidFill>
              </a:rPr>
              <a:t>Origin of the name Africa is a Tunisian word “</a:t>
            </a:r>
            <a:r>
              <a:rPr lang="en-US" sz="1400" dirty="0" err="1" smtClean="0">
                <a:solidFill>
                  <a:srgbClr val="000099"/>
                </a:solidFill>
              </a:rPr>
              <a:t>Ifriqiya</a:t>
            </a:r>
            <a:r>
              <a:rPr lang="en-US" sz="1400" dirty="0" smtClean="0">
                <a:solidFill>
                  <a:srgbClr val="000099"/>
                </a:solidFill>
              </a:rPr>
              <a:t>” which means “Sunny Place”</a:t>
            </a:r>
          </a:p>
          <a:p>
            <a:endParaRPr lang="en-US" sz="1400" dirty="0" smtClean="0">
              <a:solidFill>
                <a:srgbClr val="000099"/>
              </a:solidFill>
            </a:endParaRPr>
          </a:p>
          <a:p>
            <a:pPr marL="285750" indent="-285750">
              <a:buFontTx/>
              <a:buChar char="-"/>
            </a:pPr>
            <a:r>
              <a:rPr lang="en-US" sz="1400" dirty="0" smtClean="0">
                <a:solidFill>
                  <a:srgbClr val="000099"/>
                </a:solidFill>
              </a:rPr>
              <a:t>Annual turn-over of Security industry in South Africa alone is  6 Billion USD </a:t>
            </a:r>
            <a:endParaRPr lang="fr-FR" sz="1400" dirty="0">
              <a:solidFill>
                <a:srgbClr val="000099"/>
              </a:solidFill>
            </a:endParaRPr>
          </a:p>
        </p:txBody>
      </p:sp>
      <p:grpSp>
        <p:nvGrpSpPr>
          <p:cNvPr id="4" name="Group 3"/>
          <p:cNvGrpSpPr/>
          <p:nvPr/>
        </p:nvGrpSpPr>
        <p:grpSpPr>
          <a:xfrm>
            <a:off x="8458200" y="97079"/>
            <a:ext cx="609600" cy="592142"/>
            <a:chOff x="7360620" y="1565081"/>
            <a:chExt cx="673561" cy="702480"/>
          </a:xfrm>
        </p:grpSpPr>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60620" y="1565081"/>
              <a:ext cx="640380" cy="640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7360620" y="1975460"/>
              <a:ext cx="673561" cy="292101"/>
            </a:xfrm>
            <a:prstGeom prst="rect">
              <a:avLst/>
            </a:prstGeom>
            <a:noFill/>
          </p:spPr>
          <p:txBody>
            <a:bodyPr wrap="square" rtlCol="0">
              <a:spAutoFit/>
            </a:bodyPr>
            <a:lstStyle/>
            <a:p>
              <a:r>
                <a:rPr lang="en-US" sz="1000" b="1" dirty="0" smtClean="0"/>
                <a:t>AFRICA</a:t>
              </a:r>
              <a:endParaRPr lang="fr-FR" sz="1000" b="1" dirty="0"/>
            </a:p>
          </p:txBody>
        </p:sp>
      </p:grpSp>
      <p:sp>
        <p:nvSpPr>
          <p:cNvPr id="7" name="TextBox 1"/>
          <p:cNvSpPr txBox="1">
            <a:spLocks noChangeArrowheads="1"/>
          </p:cNvSpPr>
          <p:nvPr/>
        </p:nvSpPr>
        <p:spPr bwMode="auto">
          <a:xfrm>
            <a:off x="1600200" y="203330"/>
            <a:ext cx="6217620" cy="400110"/>
          </a:xfrm>
          <a:prstGeom prst="rect">
            <a:avLst/>
          </a:prstGeom>
          <a:noFill/>
          <a:ln w="9525">
            <a:noFill/>
            <a:miter lim="800000"/>
            <a:headEnd/>
            <a:tailEnd/>
          </a:ln>
        </p:spPr>
        <p:txBody>
          <a:bodyPr wrap="square">
            <a:spAutoFit/>
          </a:bodyPr>
          <a:lstStyle/>
          <a:p>
            <a:pPr algn="ctr"/>
            <a:r>
              <a:rPr lang="en-US" altLang="zh-CN" sz="2000" b="1" dirty="0" smtClean="0">
                <a:solidFill>
                  <a:srgbClr val="000099"/>
                </a:solidFill>
                <a:latin typeface="+mn-lt"/>
                <a:cs typeface="Arial" pitchFamily="34" charset="0"/>
              </a:rPr>
              <a:t>Africa some Facts &amp; Figures</a:t>
            </a:r>
            <a:endParaRPr lang="zh-CN" altLang="en-US" sz="2000" b="1" dirty="0">
              <a:solidFill>
                <a:srgbClr val="000099"/>
              </a:solidFill>
              <a:latin typeface="+mn-lt"/>
              <a:cs typeface="Arial" pitchFamily="34" charset="0"/>
            </a:endParaRPr>
          </a:p>
        </p:txBody>
      </p:sp>
    </p:spTree>
    <p:extLst>
      <p:ext uri="{BB962C8B-B14F-4D97-AF65-F5344CB8AC3E}">
        <p14:creationId xmlns:p14="http://schemas.microsoft.com/office/powerpoint/2010/main" val="8653254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3F938279-FE00-42F3-B6EC-C576D7AFB98F}" type="slidenum">
              <a:rPr lang="en-US" altLang="zh-CN" smtClean="0"/>
              <a:pPr>
                <a:defRPr/>
              </a:pPr>
              <a:t>5</a:t>
            </a:fld>
            <a:endParaRPr lang="en-US" altLang="zh-CN" dirty="0"/>
          </a:p>
        </p:txBody>
      </p:sp>
      <p:sp>
        <p:nvSpPr>
          <p:cNvPr id="3" name="TextBox 1"/>
          <p:cNvSpPr txBox="1">
            <a:spLocks noChangeArrowheads="1"/>
          </p:cNvSpPr>
          <p:nvPr/>
        </p:nvSpPr>
        <p:spPr bwMode="auto">
          <a:xfrm>
            <a:off x="1600200" y="203330"/>
            <a:ext cx="6217620" cy="400110"/>
          </a:xfrm>
          <a:prstGeom prst="rect">
            <a:avLst/>
          </a:prstGeom>
          <a:noFill/>
          <a:ln w="9525">
            <a:noFill/>
            <a:miter lim="800000"/>
            <a:headEnd/>
            <a:tailEnd/>
          </a:ln>
        </p:spPr>
        <p:txBody>
          <a:bodyPr wrap="square">
            <a:spAutoFit/>
          </a:bodyPr>
          <a:lstStyle/>
          <a:p>
            <a:pPr algn="ctr"/>
            <a:r>
              <a:rPr lang="en-US" altLang="zh-CN" sz="2000" b="1" dirty="0" smtClean="0">
                <a:solidFill>
                  <a:srgbClr val="000099"/>
                </a:solidFill>
                <a:latin typeface="+mn-lt"/>
                <a:cs typeface="Arial" pitchFamily="34" charset="0"/>
              </a:rPr>
              <a:t>The Security Market, and the early stages in Africa</a:t>
            </a:r>
            <a:endParaRPr lang="zh-CN" altLang="en-US" sz="2000" b="1" dirty="0">
              <a:solidFill>
                <a:srgbClr val="000099"/>
              </a:solidFill>
              <a:latin typeface="+mn-lt"/>
              <a:cs typeface="Arial" pitchFamily="34" charset="0"/>
            </a:endParaRPr>
          </a:p>
        </p:txBody>
      </p:sp>
      <p:grpSp>
        <p:nvGrpSpPr>
          <p:cNvPr id="4" name="Group 3"/>
          <p:cNvGrpSpPr/>
          <p:nvPr/>
        </p:nvGrpSpPr>
        <p:grpSpPr>
          <a:xfrm>
            <a:off x="8458200" y="97079"/>
            <a:ext cx="609600" cy="592142"/>
            <a:chOff x="7360620" y="1565081"/>
            <a:chExt cx="673561" cy="702480"/>
          </a:xfrm>
        </p:grpSpPr>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60620" y="1565081"/>
              <a:ext cx="640380" cy="640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7360620" y="1975460"/>
              <a:ext cx="673561" cy="292101"/>
            </a:xfrm>
            <a:prstGeom prst="rect">
              <a:avLst/>
            </a:prstGeom>
            <a:noFill/>
          </p:spPr>
          <p:txBody>
            <a:bodyPr wrap="square" rtlCol="0">
              <a:spAutoFit/>
            </a:bodyPr>
            <a:lstStyle/>
            <a:p>
              <a:r>
                <a:rPr lang="en-US" sz="1000" b="1" dirty="0" smtClean="0"/>
                <a:t>AFRICA</a:t>
              </a:r>
              <a:endParaRPr lang="fr-FR" sz="1000" b="1" dirty="0"/>
            </a:p>
          </p:txBody>
        </p:sp>
      </p:grpSp>
      <p:sp>
        <p:nvSpPr>
          <p:cNvPr id="7" name="TextBox 6"/>
          <p:cNvSpPr txBox="1"/>
          <p:nvPr/>
        </p:nvSpPr>
        <p:spPr>
          <a:xfrm>
            <a:off x="76200" y="689221"/>
            <a:ext cx="8839200" cy="369332"/>
          </a:xfrm>
          <a:prstGeom prst="rect">
            <a:avLst/>
          </a:prstGeom>
          <a:noFill/>
        </p:spPr>
        <p:txBody>
          <a:bodyPr wrap="square" rtlCol="0">
            <a:spAutoFit/>
          </a:bodyPr>
          <a:lstStyle/>
          <a:p>
            <a:r>
              <a:rPr lang="en-US" dirty="0"/>
              <a:t> </a:t>
            </a:r>
            <a:r>
              <a:rPr lang="en-US" dirty="0" smtClean="0"/>
              <a:t>      - Every country and every continent has its own unique way of developing business-</a:t>
            </a:r>
            <a:endParaRPr lang="fr-FR" dirty="0"/>
          </a:p>
        </p:txBody>
      </p:sp>
      <p:sp>
        <p:nvSpPr>
          <p:cNvPr id="8" name="TextBox 7"/>
          <p:cNvSpPr txBox="1"/>
          <p:nvPr/>
        </p:nvSpPr>
        <p:spPr>
          <a:xfrm>
            <a:off x="152400" y="1075486"/>
            <a:ext cx="8885370" cy="5293757"/>
          </a:xfrm>
          <a:prstGeom prst="rect">
            <a:avLst/>
          </a:prstGeom>
          <a:noFill/>
        </p:spPr>
        <p:txBody>
          <a:bodyPr wrap="square" rtlCol="0">
            <a:spAutoFit/>
          </a:bodyPr>
          <a:lstStyle/>
          <a:p>
            <a:r>
              <a:rPr lang="en-US" sz="1300" dirty="0" smtClean="0">
                <a:solidFill>
                  <a:srgbClr val="000099"/>
                </a:solidFill>
              </a:rPr>
              <a:t>In the past two decades, Globalization has opened markets at an incredible pace. During this period companies have had to experience that it is wrong to assume that a Western or Asian business model will apply to some developing nations, this is also the case with Africa.</a:t>
            </a:r>
          </a:p>
          <a:p>
            <a:endParaRPr lang="en-US" sz="1300" dirty="0" smtClean="0">
              <a:solidFill>
                <a:srgbClr val="000099"/>
              </a:solidFill>
            </a:endParaRPr>
          </a:p>
          <a:p>
            <a:r>
              <a:rPr lang="en-US" sz="1300" dirty="0" smtClean="0">
                <a:solidFill>
                  <a:srgbClr val="000099"/>
                </a:solidFill>
              </a:rPr>
              <a:t>The African market is through its culture, history and politics shaped in a completely different way than other markets. Most capitals in Africa today have nearly everything available going from basic foodstuffs, basic FMCG as well as luxury outlets for accessories or cars, in many ways what is available in Shanghai or London is for a certain amount of the population also available in Johannesburg, Nairobi or Lagos. </a:t>
            </a:r>
            <a:r>
              <a:rPr lang="en-US" sz="1300" u="sng" dirty="0" smtClean="0">
                <a:solidFill>
                  <a:srgbClr val="000099"/>
                </a:solidFill>
              </a:rPr>
              <a:t>The way these products are brought to market </a:t>
            </a:r>
            <a:r>
              <a:rPr lang="en-US" sz="1300" dirty="0" smtClean="0">
                <a:solidFill>
                  <a:srgbClr val="000099"/>
                </a:solidFill>
              </a:rPr>
              <a:t>is however not similar to the way it is brought to market in developed nations and this point is critical in understanding </a:t>
            </a:r>
            <a:r>
              <a:rPr lang="en-US" sz="1300" u="sng" dirty="0" smtClean="0">
                <a:solidFill>
                  <a:srgbClr val="000099"/>
                </a:solidFill>
              </a:rPr>
              <a:t>how to do business in Africa</a:t>
            </a:r>
            <a:r>
              <a:rPr lang="en-US" sz="1300" dirty="0" smtClean="0">
                <a:solidFill>
                  <a:srgbClr val="000099"/>
                </a:solidFill>
              </a:rPr>
              <a:t>.</a:t>
            </a:r>
          </a:p>
          <a:p>
            <a:endParaRPr lang="en-US" sz="1300" dirty="0" smtClean="0">
              <a:solidFill>
                <a:srgbClr val="000099"/>
              </a:solidFill>
            </a:endParaRPr>
          </a:p>
          <a:p>
            <a:r>
              <a:rPr lang="en-US" sz="1300" dirty="0" smtClean="0">
                <a:solidFill>
                  <a:srgbClr val="000099"/>
                </a:solidFill>
              </a:rPr>
              <a:t>The security market in the Western world and Asia is very fragmented with all areas of the value chain being exploited by specific players. In Europe the model is very fragmented, it is common to see manufacturers deal only with distributors who in turn deal only with installers who deal with end-users; in Asia and specifically China we can see that the market is in many segments completely integrated, the manufacturer deals with the end-users and in some cases even assures installation and after-sales support and are the sales-drivers.  The US is another example where manufacturers rely heavily on a distribution network and various echelons in the service industry to bring their products to the market and rarely enter the real market themselves.</a:t>
            </a:r>
          </a:p>
          <a:p>
            <a:endParaRPr lang="en-US" sz="1300" dirty="0" smtClean="0">
              <a:solidFill>
                <a:srgbClr val="000099"/>
              </a:solidFill>
            </a:endParaRPr>
          </a:p>
          <a:p>
            <a:r>
              <a:rPr lang="en-US" sz="1300" dirty="0" smtClean="0">
                <a:solidFill>
                  <a:srgbClr val="000099"/>
                </a:solidFill>
              </a:rPr>
              <a:t>The African Security market is structured in its own ‘unique’ way and this mainly through the difficulties African nations have had to build their infrastructures caused by years of corruption, neglect and outright poverty.  After most of the colonizing countries had left a “security vacuum” was created whereby nations suddenly became their own masters, but didn’t dispose of all the tools to run their countries, in many cases “policing” was one of the tools they were missing. </a:t>
            </a:r>
          </a:p>
          <a:p>
            <a:r>
              <a:rPr lang="en-US" sz="1300" dirty="0" smtClean="0">
                <a:solidFill>
                  <a:srgbClr val="000099"/>
                </a:solidFill>
              </a:rPr>
              <a:t>This “security vacuum” was filled by various managed security services companies who became “private armies” or sometimes referred to as “private police”. These private companies suddenly became entrusted with a role that the public sector was not able to assume and therefore became next to Governments the biggest users and buyers of security products and have for the greatest part of the 20</a:t>
            </a:r>
            <a:r>
              <a:rPr lang="en-US" sz="1300" baseline="30000" dirty="0" smtClean="0">
                <a:solidFill>
                  <a:srgbClr val="000099"/>
                </a:solidFill>
              </a:rPr>
              <a:t>th</a:t>
            </a:r>
            <a:r>
              <a:rPr lang="en-US" sz="1300" dirty="0" smtClean="0">
                <a:solidFill>
                  <a:srgbClr val="000099"/>
                </a:solidFill>
              </a:rPr>
              <a:t> century shaped the demand of the market, which we can label as ‘restrained’ until the market opened up begin 2000.</a:t>
            </a:r>
            <a:endParaRPr lang="fr-FR" sz="1300" dirty="0">
              <a:solidFill>
                <a:srgbClr val="000099"/>
              </a:solidFill>
            </a:endParaRPr>
          </a:p>
        </p:txBody>
      </p:sp>
    </p:spTree>
    <p:extLst>
      <p:ext uri="{BB962C8B-B14F-4D97-AF65-F5344CB8AC3E}">
        <p14:creationId xmlns:p14="http://schemas.microsoft.com/office/powerpoint/2010/main" val="29395574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3F938279-FE00-42F3-B6EC-C576D7AFB98F}" type="slidenum">
              <a:rPr lang="en-US" altLang="zh-CN" smtClean="0"/>
              <a:pPr>
                <a:defRPr/>
              </a:pPr>
              <a:t>6</a:t>
            </a:fld>
            <a:endParaRPr lang="en-US" altLang="zh-CN" dirty="0"/>
          </a:p>
        </p:txBody>
      </p:sp>
      <p:sp>
        <p:nvSpPr>
          <p:cNvPr id="3" name="TextBox 1"/>
          <p:cNvSpPr txBox="1">
            <a:spLocks noChangeArrowheads="1"/>
          </p:cNvSpPr>
          <p:nvPr/>
        </p:nvSpPr>
        <p:spPr bwMode="auto">
          <a:xfrm>
            <a:off x="1600200" y="203330"/>
            <a:ext cx="6217620" cy="400110"/>
          </a:xfrm>
          <a:prstGeom prst="rect">
            <a:avLst/>
          </a:prstGeom>
          <a:noFill/>
          <a:ln w="9525">
            <a:noFill/>
            <a:miter lim="800000"/>
            <a:headEnd/>
            <a:tailEnd/>
          </a:ln>
        </p:spPr>
        <p:txBody>
          <a:bodyPr wrap="square">
            <a:spAutoFit/>
          </a:bodyPr>
          <a:lstStyle/>
          <a:p>
            <a:pPr algn="ctr"/>
            <a:r>
              <a:rPr lang="en-US" altLang="zh-CN" sz="2000" b="1" dirty="0" smtClean="0">
                <a:solidFill>
                  <a:srgbClr val="000099"/>
                </a:solidFill>
                <a:latin typeface="+mn-lt"/>
                <a:cs typeface="Arial" pitchFamily="34" charset="0"/>
              </a:rPr>
              <a:t>Past Barrier of Entry</a:t>
            </a:r>
            <a:endParaRPr lang="zh-CN" altLang="en-US" sz="2000" b="1" dirty="0">
              <a:solidFill>
                <a:srgbClr val="000099"/>
              </a:solidFill>
              <a:latin typeface="+mn-lt"/>
              <a:cs typeface="Arial" pitchFamily="34" charset="0"/>
            </a:endParaRPr>
          </a:p>
        </p:txBody>
      </p:sp>
      <p:sp>
        <p:nvSpPr>
          <p:cNvPr id="4" name="TextBox 3"/>
          <p:cNvSpPr txBox="1"/>
          <p:nvPr/>
        </p:nvSpPr>
        <p:spPr>
          <a:xfrm>
            <a:off x="152400" y="685800"/>
            <a:ext cx="8839200" cy="5262979"/>
          </a:xfrm>
          <a:prstGeom prst="rect">
            <a:avLst/>
          </a:prstGeom>
          <a:noFill/>
        </p:spPr>
        <p:txBody>
          <a:bodyPr wrap="square" rtlCol="0">
            <a:spAutoFit/>
          </a:bodyPr>
          <a:lstStyle/>
          <a:p>
            <a:r>
              <a:rPr lang="en-US" sz="1400" dirty="0" smtClean="0">
                <a:solidFill>
                  <a:srgbClr val="000099"/>
                </a:solidFill>
              </a:rPr>
              <a:t>For most of the second part of the 20</a:t>
            </a:r>
            <a:r>
              <a:rPr lang="en-US" sz="1400" baseline="30000" dirty="0" smtClean="0">
                <a:solidFill>
                  <a:srgbClr val="000099"/>
                </a:solidFill>
              </a:rPr>
              <a:t>th</a:t>
            </a:r>
            <a:r>
              <a:rPr lang="en-US" sz="1400" dirty="0" smtClean="0">
                <a:solidFill>
                  <a:srgbClr val="000099"/>
                </a:solidFill>
              </a:rPr>
              <a:t> century the African security market was very complicated to approach and work with and this for many reasons :</a:t>
            </a:r>
          </a:p>
          <a:p>
            <a:endParaRPr lang="en-US" sz="1400" dirty="0" smtClean="0">
              <a:solidFill>
                <a:srgbClr val="000099"/>
              </a:solidFill>
            </a:endParaRPr>
          </a:p>
          <a:p>
            <a:r>
              <a:rPr lang="en-US" sz="1400" b="1" dirty="0" smtClean="0">
                <a:solidFill>
                  <a:srgbClr val="000099"/>
                </a:solidFill>
              </a:rPr>
              <a:t>From the Seller’s perspective</a:t>
            </a:r>
            <a:endParaRPr lang="en-US" sz="1400" b="1" dirty="0">
              <a:solidFill>
                <a:srgbClr val="000099"/>
              </a:solidFill>
            </a:endParaRPr>
          </a:p>
          <a:p>
            <a:pPr marL="342900" indent="-342900">
              <a:buAutoNum type="arabicParenR"/>
            </a:pPr>
            <a:r>
              <a:rPr lang="en-US" sz="1400" dirty="0" smtClean="0">
                <a:solidFill>
                  <a:srgbClr val="000099"/>
                </a:solidFill>
              </a:rPr>
              <a:t>Main customers were government and military which require very specific connections</a:t>
            </a:r>
          </a:p>
          <a:p>
            <a:pPr marL="342900" indent="-342900">
              <a:buAutoNum type="arabicParenR"/>
            </a:pPr>
            <a:r>
              <a:rPr lang="en-US" sz="1400" dirty="0" smtClean="0">
                <a:solidFill>
                  <a:srgbClr val="000099"/>
                </a:solidFill>
              </a:rPr>
              <a:t>As most countries were politically unstable, project managers would frequently change making the sales cycle long and uncertain and prone to a lot of corruption</a:t>
            </a:r>
          </a:p>
          <a:p>
            <a:pPr marL="342900" indent="-342900">
              <a:buAutoNum type="arabicParenR"/>
            </a:pPr>
            <a:r>
              <a:rPr lang="en-US" sz="1400" dirty="0" smtClean="0">
                <a:solidFill>
                  <a:srgbClr val="000099"/>
                </a:solidFill>
              </a:rPr>
              <a:t>It was difficult for people to travel to Africa or for Africans to travel abroad</a:t>
            </a:r>
          </a:p>
          <a:p>
            <a:pPr marL="342900" indent="-342900">
              <a:buAutoNum type="arabicParenR"/>
            </a:pPr>
            <a:r>
              <a:rPr lang="en-US" sz="1400" dirty="0" smtClean="0">
                <a:solidFill>
                  <a:srgbClr val="000099"/>
                </a:solidFill>
              </a:rPr>
              <a:t>It was logistically complicated and costly to send goods to Africa, and there were too many issues with customs </a:t>
            </a:r>
          </a:p>
          <a:p>
            <a:pPr marL="342900" indent="-342900">
              <a:buAutoNum type="arabicParenR"/>
            </a:pPr>
            <a:r>
              <a:rPr lang="en-US" sz="1400" dirty="0" smtClean="0">
                <a:solidFill>
                  <a:srgbClr val="000099"/>
                </a:solidFill>
              </a:rPr>
              <a:t>Political instability also led many people to hold off on purchases or investments until situation came back to normal which in some cases could take years</a:t>
            </a:r>
          </a:p>
          <a:p>
            <a:pPr marL="342900" indent="-342900">
              <a:buAutoNum type="arabicParenR"/>
            </a:pPr>
            <a:r>
              <a:rPr lang="en-US" sz="1400" dirty="0" smtClean="0">
                <a:solidFill>
                  <a:srgbClr val="000099"/>
                </a:solidFill>
              </a:rPr>
              <a:t>No effective trade shows available</a:t>
            </a:r>
          </a:p>
          <a:p>
            <a:pPr marL="342900" indent="-342900">
              <a:buAutoNum type="arabicParenR"/>
            </a:pPr>
            <a:r>
              <a:rPr lang="en-US" sz="1400" dirty="0" smtClean="0">
                <a:solidFill>
                  <a:srgbClr val="000099"/>
                </a:solidFill>
              </a:rPr>
              <a:t>Overall situation was unstable, sellers preferred to focus on other markets</a:t>
            </a:r>
          </a:p>
          <a:p>
            <a:endParaRPr lang="en-US" sz="1400" dirty="0" smtClean="0">
              <a:solidFill>
                <a:srgbClr val="000099"/>
              </a:solidFill>
            </a:endParaRPr>
          </a:p>
          <a:p>
            <a:r>
              <a:rPr lang="en-US" sz="1400" b="1" dirty="0" smtClean="0">
                <a:solidFill>
                  <a:srgbClr val="000099"/>
                </a:solidFill>
              </a:rPr>
              <a:t>From the buyers’ perspective</a:t>
            </a:r>
          </a:p>
          <a:p>
            <a:pPr marL="342900" indent="-342900">
              <a:buAutoNum type="arabicParenR"/>
            </a:pPr>
            <a:r>
              <a:rPr lang="en-US" sz="1400" dirty="0" smtClean="0">
                <a:solidFill>
                  <a:srgbClr val="000099"/>
                </a:solidFill>
              </a:rPr>
              <a:t>Most security products designed in EU/US required know-how, power and other equipment which Africans often didn’t have or couldn’t get making them obsolete</a:t>
            </a:r>
          </a:p>
          <a:p>
            <a:pPr marL="342900" indent="-342900">
              <a:buAutoNum type="arabicParenR"/>
            </a:pPr>
            <a:r>
              <a:rPr lang="en-US" sz="1400" dirty="0" smtClean="0">
                <a:solidFill>
                  <a:srgbClr val="000099"/>
                </a:solidFill>
              </a:rPr>
              <a:t>EU/US products were made for those markets and often didn’t survive long in Africa</a:t>
            </a:r>
          </a:p>
          <a:p>
            <a:pPr marL="342900" indent="-342900">
              <a:buAutoNum type="arabicParenR"/>
            </a:pPr>
            <a:r>
              <a:rPr lang="en-US" sz="1400" dirty="0" smtClean="0">
                <a:solidFill>
                  <a:srgbClr val="000099"/>
                </a:solidFill>
              </a:rPr>
              <a:t>Africans were worried to invest in certain technologies as there was no local support/installation or after-sales and lack of training to INSTALL/SERVICE &amp; SUPPORT these products.</a:t>
            </a:r>
          </a:p>
          <a:p>
            <a:pPr marL="342900" indent="-342900">
              <a:buAutoNum type="arabicParenR"/>
            </a:pPr>
            <a:r>
              <a:rPr lang="en-US" sz="1400" dirty="0">
                <a:solidFill>
                  <a:srgbClr val="000099"/>
                </a:solidFill>
              </a:rPr>
              <a:t>Currency restrictions made it difficult to buy goods abroad and pay in foreign currency</a:t>
            </a:r>
          </a:p>
          <a:p>
            <a:pPr marL="342900" indent="-342900">
              <a:buAutoNum type="arabicParenR"/>
            </a:pPr>
            <a:r>
              <a:rPr lang="en-US" sz="1400" dirty="0">
                <a:solidFill>
                  <a:srgbClr val="000099"/>
                </a:solidFill>
              </a:rPr>
              <a:t>Cost of goods made in EU/US remained for 99% of the people un-affordable</a:t>
            </a:r>
          </a:p>
          <a:p>
            <a:pPr marL="342900" indent="-342900">
              <a:buAutoNum type="arabicParenR"/>
            </a:pPr>
            <a:endParaRPr lang="en-US" sz="1400" dirty="0" smtClean="0"/>
          </a:p>
          <a:p>
            <a:pPr marL="342900" indent="-342900">
              <a:buAutoNum type="arabicParenR"/>
            </a:pPr>
            <a:endParaRPr lang="fr-FR" sz="1400" dirty="0"/>
          </a:p>
        </p:txBody>
      </p:sp>
      <p:grpSp>
        <p:nvGrpSpPr>
          <p:cNvPr id="5" name="Group 4"/>
          <p:cNvGrpSpPr/>
          <p:nvPr/>
        </p:nvGrpSpPr>
        <p:grpSpPr>
          <a:xfrm>
            <a:off x="8458200" y="97079"/>
            <a:ext cx="609600" cy="592142"/>
            <a:chOff x="7360620" y="1565081"/>
            <a:chExt cx="673561" cy="702480"/>
          </a:xfrm>
        </p:grpSpPr>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60620" y="1565081"/>
              <a:ext cx="640380" cy="640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7360620" y="1975460"/>
              <a:ext cx="673561" cy="292101"/>
            </a:xfrm>
            <a:prstGeom prst="rect">
              <a:avLst/>
            </a:prstGeom>
            <a:noFill/>
          </p:spPr>
          <p:txBody>
            <a:bodyPr wrap="square" rtlCol="0">
              <a:spAutoFit/>
            </a:bodyPr>
            <a:lstStyle/>
            <a:p>
              <a:r>
                <a:rPr lang="en-US" sz="1000" b="1" dirty="0" smtClean="0"/>
                <a:t>AFRICA</a:t>
              </a:r>
              <a:endParaRPr lang="fr-FR" sz="1000" b="1" dirty="0"/>
            </a:p>
          </p:txBody>
        </p:sp>
      </p:grpSp>
    </p:spTree>
    <p:extLst>
      <p:ext uri="{BB962C8B-B14F-4D97-AF65-F5344CB8AC3E}">
        <p14:creationId xmlns:p14="http://schemas.microsoft.com/office/powerpoint/2010/main" val="15371148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3F938279-FE00-42F3-B6EC-C576D7AFB98F}" type="slidenum">
              <a:rPr lang="en-US" altLang="zh-CN" smtClean="0"/>
              <a:pPr>
                <a:defRPr/>
              </a:pPr>
              <a:t>7</a:t>
            </a:fld>
            <a:endParaRPr lang="en-US" altLang="zh-CN" dirty="0"/>
          </a:p>
        </p:txBody>
      </p:sp>
      <p:sp>
        <p:nvSpPr>
          <p:cNvPr id="3" name="TextBox 1"/>
          <p:cNvSpPr txBox="1">
            <a:spLocks noChangeArrowheads="1"/>
          </p:cNvSpPr>
          <p:nvPr/>
        </p:nvSpPr>
        <p:spPr bwMode="auto">
          <a:xfrm>
            <a:off x="1600200" y="203330"/>
            <a:ext cx="6217620" cy="400110"/>
          </a:xfrm>
          <a:prstGeom prst="rect">
            <a:avLst/>
          </a:prstGeom>
          <a:noFill/>
          <a:ln w="9525">
            <a:noFill/>
            <a:miter lim="800000"/>
            <a:headEnd/>
            <a:tailEnd/>
          </a:ln>
        </p:spPr>
        <p:txBody>
          <a:bodyPr wrap="square">
            <a:spAutoFit/>
          </a:bodyPr>
          <a:lstStyle/>
          <a:p>
            <a:pPr algn="ctr"/>
            <a:r>
              <a:rPr lang="en-US" altLang="zh-CN" sz="2000" b="1" dirty="0" smtClean="0">
                <a:solidFill>
                  <a:srgbClr val="000099"/>
                </a:solidFill>
                <a:latin typeface="+mn-lt"/>
                <a:cs typeface="Arial" pitchFamily="34" charset="0"/>
              </a:rPr>
              <a:t>Uniqueness of the African Security Market</a:t>
            </a:r>
            <a:endParaRPr lang="zh-CN" altLang="en-US" sz="2000" b="1" dirty="0">
              <a:solidFill>
                <a:srgbClr val="000099"/>
              </a:solidFill>
              <a:latin typeface="+mn-lt"/>
              <a:cs typeface="Arial" pitchFamily="34" charset="0"/>
            </a:endParaRPr>
          </a:p>
        </p:txBody>
      </p:sp>
      <p:sp>
        <p:nvSpPr>
          <p:cNvPr id="4" name="TextBox 3"/>
          <p:cNvSpPr txBox="1"/>
          <p:nvPr/>
        </p:nvSpPr>
        <p:spPr>
          <a:xfrm>
            <a:off x="228600" y="990600"/>
            <a:ext cx="8534400" cy="5109091"/>
          </a:xfrm>
          <a:prstGeom prst="rect">
            <a:avLst/>
          </a:prstGeom>
          <a:noFill/>
        </p:spPr>
        <p:txBody>
          <a:bodyPr wrap="square" rtlCol="0">
            <a:spAutoFit/>
          </a:bodyPr>
          <a:lstStyle/>
          <a:p>
            <a:pPr marL="285750" indent="-285750">
              <a:buFontTx/>
              <a:buChar char="-"/>
            </a:pPr>
            <a:r>
              <a:rPr lang="en-US" sz="1400" dirty="0" smtClean="0">
                <a:solidFill>
                  <a:srgbClr val="000099"/>
                </a:solidFill>
              </a:rPr>
              <a:t>Because of years of conflict, a lot of fire-arms are available and many people have received military training,  simple deterrent solutions don’t work in Africa</a:t>
            </a:r>
          </a:p>
          <a:p>
            <a:pPr marL="285750" indent="-285750">
              <a:buFontTx/>
              <a:buChar char="-"/>
            </a:pPr>
            <a:r>
              <a:rPr lang="en-US" sz="1400" dirty="0" smtClean="0">
                <a:solidFill>
                  <a:srgbClr val="000099"/>
                </a:solidFill>
              </a:rPr>
              <a:t>As the electricity grid is inefficient, solutions that require a lot of DC power are harder to sell then battery-operated ones, but also since the availability of battery types is limited only products with mainstream batteries are chosen</a:t>
            </a:r>
          </a:p>
          <a:p>
            <a:pPr marL="285750" indent="-285750">
              <a:buFontTx/>
              <a:buChar char="-"/>
            </a:pPr>
            <a:r>
              <a:rPr lang="en-US" sz="1400" dirty="0" smtClean="0">
                <a:solidFill>
                  <a:srgbClr val="000099"/>
                </a:solidFill>
              </a:rPr>
              <a:t>The climate and environment in Africa is specific, from very dry sandy areas to very high humidity tropical areas and coastal areas, products need to withstand extreme conditions</a:t>
            </a:r>
          </a:p>
          <a:p>
            <a:pPr marL="285750" indent="-285750">
              <a:buFontTx/>
              <a:buChar char="-"/>
            </a:pPr>
            <a:r>
              <a:rPr lang="en-US" sz="1400" dirty="0" smtClean="0">
                <a:solidFill>
                  <a:srgbClr val="000099"/>
                </a:solidFill>
              </a:rPr>
              <a:t>Because of the lack of education, people are not familiar to use complicated systems, the African market requires easy-to-use solutions which are preferably ‘</a:t>
            </a:r>
            <a:r>
              <a:rPr lang="en-US" sz="1400" dirty="0" err="1" smtClean="0">
                <a:solidFill>
                  <a:srgbClr val="000099"/>
                </a:solidFill>
              </a:rPr>
              <a:t>Plug&amp;Play</a:t>
            </a:r>
            <a:r>
              <a:rPr lang="en-US" sz="1400" dirty="0" smtClean="0">
                <a:solidFill>
                  <a:srgbClr val="000099"/>
                </a:solidFill>
              </a:rPr>
              <a:t>’</a:t>
            </a:r>
          </a:p>
          <a:p>
            <a:pPr marL="285750" indent="-285750">
              <a:buFontTx/>
              <a:buChar char="-"/>
            </a:pPr>
            <a:r>
              <a:rPr lang="en-US" sz="1400" dirty="0" smtClean="0">
                <a:solidFill>
                  <a:srgbClr val="000099"/>
                </a:solidFill>
              </a:rPr>
              <a:t>The African market is requiring products to either have a long life cycle or be able to be serviced locally</a:t>
            </a:r>
          </a:p>
          <a:p>
            <a:pPr marL="285750" indent="-285750">
              <a:buFontTx/>
              <a:buChar char="-"/>
            </a:pPr>
            <a:r>
              <a:rPr lang="en-US" sz="1400" dirty="0" smtClean="0">
                <a:solidFill>
                  <a:srgbClr val="000099"/>
                </a:solidFill>
              </a:rPr>
              <a:t>Products need to also withstand simple vandalism</a:t>
            </a:r>
          </a:p>
          <a:p>
            <a:pPr marL="285750" indent="-285750">
              <a:buFontTx/>
              <a:buChar char="-"/>
            </a:pPr>
            <a:r>
              <a:rPr lang="en-US" sz="1400" dirty="0" smtClean="0">
                <a:solidFill>
                  <a:srgbClr val="000099"/>
                </a:solidFill>
              </a:rPr>
              <a:t>In the past there were no or few integrators except Governments or Army the market was not able to ‘absorb’ solutions which required integration</a:t>
            </a:r>
          </a:p>
          <a:p>
            <a:pPr marL="285750" indent="-285750">
              <a:buFontTx/>
              <a:buChar char="-"/>
            </a:pPr>
            <a:r>
              <a:rPr lang="en-US" sz="1400" dirty="0" smtClean="0">
                <a:solidFill>
                  <a:srgbClr val="000099"/>
                </a:solidFill>
              </a:rPr>
              <a:t>African people </a:t>
            </a:r>
            <a:r>
              <a:rPr lang="en-US" sz="1400" dirty="0" err="1" smtClean="0">
                <a:solidFill>
                  <a:srgbClr val="000099"/>
                </a:solidFill>
              </a:rPr>
              <a:t>habe</a:t>
            </a:r>
            <a:r>
              <a:rPr lang="en-US" sz="1400" dirty="0" smtClean="0">
                <a:solidFill>
                  <a:srgbClr val="000099"/>
                </a:solidFill>
              </a:rPr>
              <a:t> become through years of poverty and lack of </a:t>
            </a:r>
            <a:r>
              <a:rPr lang="en-US" sz="1400" dirty="0" err="1" smtClean="0">
                <a:solidFill>
                  <a:srgbClr val="000099"/>
                </a:solidFill>
              </a:rPr>
              <a:t>availablity</a:t>
            </a:r>
            <a:r>
              <a:rPr lang="en-US" sz="1400" dirty="0" smtClean="0">
                <a:solidFill>
                  <a:srgbClr val="000099"/>
                </a:solidFill>
              </a:rPr>
              <a:t> of products, very </a:t>
            </a:r>
            <a:r>
              <a:rPr lang="en-US" sz="1400" dirty="0" err="1" smtClean="0">
                <a:solidFill>
                  <a:srgbClr val="000099"/>
                </a:solidFill>
              </a:rPr>
              <a:t>ressourceful</a:t>
            </a:r>
            <a:r>
              <a:rPr lang="en-US" sz="1400" dirty="0" smtClean="0">
                <a:solidFill>
                  <a:srgbClr val="000099"/>
                </a:solidFill>
              </a:rPr>
              <a:t> in making their ‘own’ security solutions, one of them is glass on top of concrete walls which actually have an effect equal or better than that of barbed wire</a:t>
            </a:r>
          </a:p>
          <a:p>
            <a:pPr marL="285750" indent="-285750">
              <a:buFontTx/>
              <a:buChar char="-"/>
            </a:pPr>
            <a:r>
              <a:rPr lang="en-US" sz="1400" dirty="0" smtClean="0">
                <a:solidFill>
                  <a:srgbClr val="000099"/>
                </a:solidFill>
              </a:rPr>
              <a:t>Because of the huge income gap, the African market is very price-sensitive and therefore unwilling to pay premium prices for products, and are very satisfied with more simple  solutions at a more affordable price</a:t>
            </a:r>
          </a:p>
          <a:p>
            <a:pPr marL="285750" indent="-285750">
              <a:buFontTx/>
              <a:buChar char="-"/>
            </a:pPr>
            <a:r>
              <a:rPr lang="en-US" sz="1400" dirty="0" smtClean="0">
                <a:solidFill>
                  <a:srgbClr val="000099"/>
                </a:solidFill>
              </a:rPr>
              <a:t>“SEEING IS BELIEVING” is a very important element in Africa, people don’t believe what is written on a brochure and usually discount all sales talk as not applicable to their situation; usually they are also very weary of the quality of products and will therefore take a ‘long-term’ vision when it comes to product acquisition, and would rather adopt the ‘step-by-step’ or ‘wait and see’ approach when deploying a solution</a:t>
            </a:r>
          </a:p>
          <a:p>
            <a:pPr marL="285750" indent="-285750">
              <a:buFontTx/>
              <a:buChar char="-"/>
            </a:pPr>
            <a:endParaRPr lang="fr-FR" dirty="0"/>
          </a:p>
        </p:txBody>
      </p:sp>
      <p:grpSp>
        <p:nvGrpSpPr>
          <p:cNvPr id="5" name="Group 4"/>
          <p:cNvGrpSpPr/>
          <p:nvPr/>
        </p:nvGrpSpPr>
        <p:grpSpPr>
          <a:xfrm>
            <a:off x="8458200" y="97079"/>
            <a:ext cx="609600" cy="592142"/>
            <a:chOff x="7360620" y="1565081"/>
            <a:chExt cx="673561" cy="702480"/>
          </a:xfrm>
        </p:grpSpPr>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60620" y="1565081"/>
              <a:ext cx="640380" cy="640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7360620" y="1975460"/>
              <a:ext cx="673561" cy="292101"/>
            </a:xfrm>
            <a:prstGeom prst="rect">
              <a:avLst/>
            </a:prstGeom>
            <a:noFill/>
          </p:spPr>
          <p:txBody>
            <a:bodyPr wrap="square" rtlCol="0">
              <a:spAutoFit/>
            </a:bodyPr>
            <a:lstStyle/>
            <a:p>
              <a:r>
                <a:rPr lang="en-US" sz="1000" b="1" dirty="0" smtClean="0"/>
                <a:t>AFRICA</a:t>
              </a:r>
              <a:endParaRPr lang="fr-FR" sz="1000" b="1" dirty="0"/>
            </a:p>
          </p:txBody>
        </p:sp>
      </p:grpSp>
    </p:spTree>
    <p:extLst>
      <p:ext uri="{BB962C8B-B14F-4D97-AF65-F5344CB8AC3E}">
        <p14:creationId xmlns:p14="http://schemas.microsoft.com/office/powerpoint/2010/main" val="4898925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3F938279-FE00-42F3-B6EC-C576D7AFB98F}" type="slidenum">
              <a:rPr lang="en-US" altLang="zh-CN" smtClean="0"/>
              <a:pPr>
                <a:defRPr/>
              </a:pPr>
              <a:t>8</a:t>
            </a:fld>
            <a:endParaRPr lang="en-US" altLang="zh-CN" dirty="0"/>
          </a:p>
        </p:txBody>
      </p:sp>
      <p:sp>
        <p:nvSpPr>
          <p:cNvPr id="3" name="TextBox 2"/>
          <p:cNvSpPr txBox="1"/>
          <p:nvPr/>
        </p:nvSpPr>
        <p:spPr>
          <a:xfrm>
            <a:off x="237066" y="838200"/>
            <a:ext cx="8800703" cy="5693866"/>
          </a:xfrm>
          <a:prstGeom prst="rect">
            <a:avLst/>
          </a:prstGeom>
          <a:noFill/>
        </p:spPr>
        <p:txBody>
          <a:bodyPr wrap="square" rtlCol="0">
            <a:spAutoFit/>
          </a:bodyPr>
          <a:lstStyle/>
          <a:p>
            <a:r>
              <a:rPr lang="en-US" sz="1400" dirty="0" smtClean="0">
                <a:solidFill>
                  <a:srgbClr val="000099"/>
                </a:solidFill>
              </a:rPr>
              <a:t>In the past 10 years, the security market has developed, flourished and become fragmented as in other territories and today the market can be cut in the following segments :</a:t>
            </a:r>
          </a:p>
          <a:p>
            <a:endParaRPr lang="en-US" sz="1400" dirty="0">
              <a:solidFill>
                <a:srgbClr val="000099"/>
              </a:solidFill>
            </a:endParaRPr>
          </a:p>
          <a:p>
            <a:pPr marL="342900" indent="-342900">
              <a:buAutoNum type="arabicParenR"/>
            </a:pPr>
            <a:r>
              <a:rPr lang="en-US" sz="1400" dirty="0" smtClean="0">
                <a:solidFill>
                  <a:srgbClr val="000099"/>
                </a:solidFill>
              </a:rPr>
              <a:t>Government (</a:t>
            </a:r>
            <a:r>
              <a:rPr lang="en-US" sz="1400" dirty="0">
                <a:solidFill>
                  <a:srgbClr val="000099"/>
                </a:solidFill>
              </a:rPr>
              <a:t>P</a:t>
            </a:r>
            <a:r>
              <a:rPr lang="en-US" sz="1400" dirty="0" smtClean="0">
                <a:solidFill>
                  <a:srgbClr val="000099"/>
                </a:solidFill>
              </a:rPr>
              <a:t>ublic sector and Army)</a:t>
            </a:r>
          </a:p>
          <a:p>
            <a:pPr marL="342900" indent="-342900">
              <a:buFontTx/>
              <a:buAutoNum type="arabicParenR"/>
            </a:pPr>
            <a:r>
              <a:rPr lang="en-US" sz="1400" dirty="0">
                <a:solidFill>
                  <a:srgbClr val="000099"/>
                </a:solidFill>
              </a:rPr>
              <a:t>Managed Security Service Companies </a:t>
            </a:r>
            <a:endParaRPr lang="en-US" sz="1400" dirty="0" smtClean="0">
              <a:solidFill>
                <a:srgbClr val="000099"/>
              </a:solidFill>
            </a:endParaRPr>
          </a:p>
          <a:p>
            <a:pPr marL="342900" indent="-342900">
              <a:buFontTx/>
              <a:buAutoNum type="arabicParenR"/>
            </a:pPr>
            <a:r>
              <a:rPr lang="en-US" sz="1400" dirty="0" smtClean="0">
                <a:solidFill>
                  <a:srgbClr val="000099"/>
                </a:solidFill>
              </a:rPr>
              <a:t>System Integrators</a:t>
            </a:r>
          </a:p>
          <a:p>
            <a:pPr marL="342900" indent="-342900">
              <a:buFontTx/>
              <a:buAutoNum type="arabicParenR"/>
            </a:pPr>
            <a:r>
              <a:rPr lang="en-US" sz="1400" dirty="0" smtClean="0">
                <a:solidFill>
                  <a:srgbClr val="000099"/>
                </a:solidFill>
              </a:rPr>
              <a:t>Multi-Nationals (Mining, Oil &amp; Gas, Telecom, Logistics, Ports)</a:t>
            </a:r>
          </a:p>
          <a:p>
            <a:pPr marL="342900" indent="-342900">
              <a:buFontTx/>
              <a:buAutoNum type="arabicParenR"/>
            </a:pPr>
            <a:r>
              <a:rPr lang="en-US" sz="1400" dirty="0" smtClean="0">
                <a:solidFill>
                  <a:srgbClr val="000099"/>
                </a:solidFill>
              </a:rPr>
              <a:t>Security Product Installers/ Value-add resellers</a:t>
            </a:r>
          </a:p>
          <a:p>
            <a:pPr marL="342900" indent="-342900">
              <a:buFontTx/>
              <a:buAutoNum type="arabicParenR"/>
            </a:pPr>
            <a:r>
              <a:rPr lang="en-US" sz="1400" dirty="0" smtClean="0">
                <a:solidFill>
                  <a:srgbClr val="000099"/>
                </a:solidFill>
              </a:rPr>
              <a:t>High net worth individuals</a:t>
            </a:r>
          </a:p>
          <a:p>
            <a:endParaRPr lang="en-US" sz="1400" dirty="0">
              <a:solidFill>
                <a:srgbClr val="000099"/>
              </a:solidFill>
            </a:endParaRPr>
          </a:p>
          <a:p>
            <a:r>
              <a:rPr lang="en-US" sz="1400" dirty="0" smtClean="0">
                <a:solidFill>
                  <a:srgbClr val="000099"/>
                </a:solidFill>
              </a:rPr>
              <a:t>HOW TO APPROACH THESE CUSTOMERS</a:t>
            </a:r>
          </a:p>
          <a:p>
            <a:endParaRPr lang="en-US" sz="1400" dirty="0">
              <a:solidFill>
                <a:srgbClr val="000099"/>
              </a:solidFill>
            </a:endParaRPr>
          </a:p>
          <a:p>
            <a:pPr marL="342900" indent="-342900">
              <a:buAutoNum type="arabicParenR"/>
            </a:pPr>
            <a:r>
              <a:rPr lang="en-US" sz="1400" dirty="0" smtClean="0">
                <a:solidFill>
                  <a:srgbClr val="000099"/>
                </a:solidFill>
              </a:rPr>
              <a:t>Trade fairs and exhibitions in the region (South-Africa/Dubai/India) and APSE in August 2014</a:t>
            </a:r>
          </a:p>
          <a:p>
            <a:pPr marL="342900" indent="-342900">
              <a:buAutoNum type="arabicParenR"/>
            </a:pPr>
            <a:r>
              <a:rPr lang="en-US" sz="1400" dirty="0" smtClean="0">
                <a:solidFill>
                  <a:srgbClr val="000099"/>
                </a:solidFill>
              </a:rPr>
              <a:t>Opening of permanent representation locally</a:t>
            </a:r>
          </a:p>
          <a:p>
            <a:pPr marL="342900" indent="-342900">
              <a:buAutoNum type="arabicParenR"/>
            </a:pPr>
            <a:r>
              <a:rPr lang="en-US" sz="1400" dirty="0" smtClean="0">
                <a:solidFill>
                  <a:srgbClr val="000099"/>
                </a:solidFill>
              </a:rPr>
              <a:t>Having products specified by consultants/architects internationally</a:t>
            </a:r>
          </a:p>
          <a:p>
            <a:pPr marL="342900" indent="-342900">
              <a:buAutoNum type="arabicParenR"/>
            </a:pPr>
            <a:r>
              <a:rPr lang="en-US" sz="1400" dirty="0" smtClean="0">
                <a:solidFill>
                  <a:srgbClr val="000099"/>
                </a:solidFill>
              </a:rPr>
              <a:t>Partnerships with local “distributors” and “business facilitators (</a:t>
            </a:r>
            <a:r>
              <a:rPr lang="en-US" sz="1400" dirty="0" err="1" smtClean="0">
                <a:solidFill>
                  <a:srgbClr val="000099"/>
                </a:solidFill>
              </a:rPr>
              <a:t>a.k.a</a:t>
            </a:r>
            <a:r>
              <a:rPr lang="en-US" sz="1400" dirty="0" smtClean="0">
                <a:solidFill>
                  <a:srgbClr val="000099"/>
                </a:solidFill>
              </a:rPr>
              <a:t> agents)</a:t>
            </a:r>
          </a:p>
          <a:p>
            <a:pPr marL="342900" indent="-342900">
              <a:buAutoNum type="arabicParenR"/>
            </a:pPr>
            <a:r>
              <a:rPr lang="en-US" sz="1400" dirty="0" smtClean="0">
                <a:solidFill>
                  <a:srgbClr val="000099"/>
                </a:solidFill>
              </a:rPr>
              <a:t>Working with end-users directly in for ex Telecom/</a:t>
            </a:r>
            <a:r>
              <a:rPr lang="en-US" sz="1400" dirty="0" err="1" smtClean="0">
                <a:solidFill>
                  <a:srgbClr val="000099"/>
                </a:solidFill>
              </a:rPr>
              <a:t>Oil&amp;Gas</a:t>
            </a:r>
            <a:r>
              <a:rPr lang="en-US" sz="1400" dirty="0" smtClean="0">
                <a:solidFill>
                  <a:srgbClr val="000099"/>
                </a:solidFill>
              </a:rPr>
              <a:t> </a:t>
            </a:r>
            <a:r>
              <a:rPr lang="en-US" sz="1400" dirty="0" err="1" smtClean="0">
                <a:solidFill>
                  <a:srgbClr val="000099"/>
                </a:solidFill>
              </a:rPr>
              <a:t>etc</a:t>
            </a:r>
            <a:endParaRPr lang="en-US" sz="1400" dirty="0" smtClean="0">
              <a:solidFill>
                <a:srgbClr val="000099"/>
              </a:solidFill>
            </a:endParaRPr>
          </a:p>
          <a:p>
            <a:pPr marL="342900" indent="-342900">
              <a:buAutoNum type="arabicParenR"/>
            </a:pPr>
            <a:r>
              <a:rPr lang="en-US" sz="1400" dirty="0" smtClean="0">
                <a:solidFill>
                  <a:srgbClr val="000099"/>
                </a:solidFill>
              </a:rPr>
              <a:t>Internet and Print promotion</a:t>
            </a:r>
          </a:p>
          <a:p>
            <a:endParaRPr lang="en-US" sz="1400" dirty="0">
              <a:solidFill>
                <a:srgbClr val="000099"/>
              </a:solidFill>
            </a:endParaRPr>
          </a:p>
          <a:p>
            <a:r>
              <a:rPr lang="en-US" sz="1400" dirty="0" smtClean="0">
                <a:solidFill>
                  <a:srgbClr val="000099"/>
                </a:solidFill>
              </a:rPr>
              <a:t>CRITCAL GUIDELINES WHEN APPROACHING THE AFRICAN MARKET</a:t>
            </a:r>
          </a:p>
          <a:p>
            <a:pPr marL="342900" indent="-342900">
              <a:buAutoNum type="arabicParenR"/>
            </a:pPr>
            <a:r>
              <a:rPr lang="en-US" sz="1400" dirty="0" smtClean="0">
                <a:solidFill>
                  <a:srgbClr val="000099"/>
                </a:solidFill>
              </a:rPr>
              <a:t>Products need to be easy to use, easy to install and easy to service</a:t>
            </a:r>
          </a:p>
          <a:p>
            <a:pPr marL="342900" indent="-342900">
              <a:buAutoNum type="arabicParenR"/>
            </a:pPr>
            <a:r>
              <a:rPr lang="en-US" sz="1400" dirty="0" smtClean="0">
                <a:solidFill>
                  <a:srgbClr val="000099"/>
                </a:solidFill>
              </a:rPr>
              <a:t>As there are no major distributors, the single-order quantities need to be reasonable</a:t>
            </a:r>
          </a:p>
          <a:p>
            <a:pPr marL="342900" indent="-342900">
              <a:buAutoNum type="arabicParenR"/>
            </a:pPr>
            <a:r>
              <a:rPr lang="en-US" sz="1400" dirty="0" smtClean="0">
                <a:solidFill>
                  <a:srgbClr val="000099"/>
                </a:solidFill>
              </a:rPr>
              <a:t>If the product is complicated it will require local installation and training provided by the manufacturer (Huawei/ZTE)</a:t>
            </a:r>
          </a:p>
          <a:p>
            <a:pPr marL="342900" indent="-342900">
              <a:buAutoNum type="arabicParenR"/>
            </a:pPr>
            <a:r>
              <a:rPr lang="en-US" sz="1400" dirty="0" smtClean="0">
                <a:solidFill>
                  <a:srgbClr val="000099"/>
                </a:solidFill>
              </a:rPr>
              <a:t>Be prepared to customize the product to be fit for the local market</a:t>
            </a:r>
          </a:p>
          <a:p>
            <a:pPr marL="342900" indent="-342900">
              <a:buAutoNum type="arabicParenR"/>
            </a:pPr>
            <a:endParaRPr lang="fr-FR" sz="1400" dirty="0"/>
          </a:p>
        </p:txBody>
      </p:sp>
      <p:sp>
        <p:nvSpPr>
          <p:cNvPr id="5" name="TextBox 1"/>
          <p:cNvSpPr txBox="1">
            <a:spLocks noChangeArrowheads="1"/>
          </p:cNvSpPr>
          <p:nvPr/>
        </p:nvSpPr>
        <p:spPr bwMode="auto">
          <a:xfrm>
            <a:off x="1600200" y="203330"/>
            <a:ext cx="6217620" cy="400110"/>
          </a:xfrm>
          <a:prstGeom prst="rect">
            <a:avLst/>
          </a:prstGeom>
          <a:noFill/>
          <a:ln w="9525">
            <a:noFill/>
            <a:miter lim="800000"/>
            <a:headEnd/>
            <a:tailEnd/>
          </a:ln>
        </p:spPr>
        <p:txBody>
          <a:bodyPr wrap="square">
            <a:spAutoFit/>
          </a:bodyPr>
          <a:lstStyle/>
          <a:p>
            <a:pPr algn="ctr"/>
            <a:r>
              <a:rPr lang="en-US" altLang="zh-CN" sz="2000" b="1" dirty="0" smtClean="0">
                <a:solidFill>
                  <a:srgbClr val="000099"/>
                </a:solidFill>
                <a:latin typeface="+mn-lt"/>
                <a:cs typeface="Arial" pitchFamily="34" charset="0"/>
              </a:rPr>
              <a:t>The Current State of the African Security Market</a:t>
            </a:r>
            <a:endParaRPr lang="zh-CN" altLang="en-US" sz="2000" b="1" dirty="0">
              <a:solidFill>
                <a:srgbClr val="000099"/>
              </a:solidFill>
              <a:latin typeface="+mn-lt"/>
              <a:cs typeface="Arial" pitchFamily="34" charset="0"/>
            </a:endParaRPr>
          </a:p>
        </p:txBody>
      </p:sp>
      <p:grpSp>
        <p:nvGrpSpPr>
          <p:cNvPr id="6" name="Group 5"/>
          <p:cNvGrpSpPr/>
          <p:nvPr/>
        </p:nvGrpSpPr>
        <p:grpSpPr>
          <a:xfrm>
            <a:off x="8458200" y="97079"/>
            <a:ext cx="609600" cy="592142"/>
            <a:chOff x="7360620" y="1565081"/>
            <a:chExt cx="673561" cy="702480"/>
          </a:xfrm>
        </p:grpSpPr>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60620" y="1565081"/>
              <a:ext cx="640380" cy="640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7360620" y="1975460"/>
              <a:ext cx="673561" cy="292101"/>
            </a:xfrm>
            <a:prstGeom prst="rect">
              <a:avLst/>
            </a:prstGeom>
            <a:noFill/>
          </p:spPr>
          <p:txBody>
            <a:bodyPr wrap="square" rtlCol="0">
              <a:spAutoFit/>
            </a:bodyPr>
            <a:lstStyle/>
            <a:p>
              <a:r>
                <a:rPr lang="en-US" sz="1000" b="1" dirty="0" smtClean="0"/>
                <a:t>AFRICA</a:t>
              </a:r>
              <a:endParaRPr lang="fr-FR" sz="1000" b="1" dirty="0"/>
            </a:p>
          </p:txBody>
        </p:sp>
      </p:grpSp>
    </p:spTree>
    <p:extLst>
      <p:ext uri="{BB962C8B-B14F-4D97-AF65-F5344CB8AC3E}">
        <p14:creationId xmlns:p14="http://schemas.microsoft.com/office/powerpoint/2010/main" val="20633213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3F938279-FE00-42F3-B6EC-C576D7AFB98F}" type="slidenum">
              <a:rPr lang="en-US" altLang="zh-CN" smtClean="0"/>
              <a:pPr>
                <a:defRPr/>
              </a:pPr>
              <a:t>9</a:t>
            </a:fld>
            <a:endParaRPr lang="en-US" altLang="zh-CN" dirty="0"/>
          </a:p>
        </p:txBody>
      </p:sp>
      <p:sp>
        <p:nvSpPr>
          <p:cNvPr id="3" name="TextBox 2"/>
          <p:cNvSpPr txBox="1"/>
          <p:nvPr/>
        </p:nvSpPr>
        <p:spPr>
          <a:xfrm>
            <a:off x="381000" y="1066800"/>
            <a:ext cx="8153400" cy="3970318"/>
          </a:xfrm>
          <a:prstGeom prst="rect">
            <a:avLst/>
          </a:prstGeom>
          <a:noFill/>
        </p:spPr>
        <p:txBody>
          <a:bodyPr wrap="square" rtlCol="0">
            <a:spAutoFit/>
          </a:bodyPr>
          <a:lstStyle/>
          <a:p>
            <a:r>
              <a:rPr lang="en-US" sz="1400" dirty="0" smtClean="0">
                <a:solidFill>
                  <a:srgbClr val="000099"/>
                </a:solidFill>
              </a:rPr>
              <a:t>The African security market has grown extensively over the last 10-15 years mainly thanks to the following</a:t>
            </a:r>
          </a:p>
          <a:p>
            <a:endParaRPr lang="en-US" sz="1400" dirty="0">
              <a:solidFill>
                <a:srgbClr val="000099"/>
              </a:solidFill>
            </a:endParaRPr>
          </a:p>
          <a:p>
            <a:pPr marL="342900" indent="-342900">
              <a:buAutoNum type="arabicParenR"/>
            </a:pPr>
            <a:r>
              <a:rPr lang="en-US" sz="1400" dirty="0" smtClean="0">
                <a:solidFill>
                  <a:srgbClr val="000099"/>
                </a:solidFill>
              </a:rPr>
              <a:t>The finding of natural resources creates income for otherwise poor countries and creates related industries that require a lot of security</a:t>
            </a:r>
          </a:p>
          <a:p>
            <a:pPr marL="342900" indent="-342900">
              <a:buAutoNum type="arabicParenR"/>
            </a:pPr>
            <a:r>
              <a:rPr lang="en-US" sz="1400" dirty="0" smtClean="0">
                <a:solidFill>
                  <a:srgbClr val="000099"/>
                </a:solidFill>
              </a:rPr>
              <a:t>The Political stabilization brought with it a lot of Foreign Direct Investment (FDI) (among others in the natural resources sector) which is another pillar that allow the security market to grow</a:t>
            </a:r>
          </a:p>
          <a:p>
            <a:pPr marL="342900" indent="-342900">
              <a:buAutoNum type="arabicParenR"/>
            </a:pPr>
            <a:r>
              <a:rPr lang="en-US" sz="1400" dirty="0" smtClean="0">
                <a:solidFill>
                  <a:srgbClr val="000099"/>
                </a:solidFill>
              </a:rPr>
              <a:t>The same stabilization has also led to internal markets to grow, meaning that there is in Africa a  strong growing upper and middle-class who all have security concerns due to their new found wealth</a:t>
            </a:r>
          </a:p>
          <a:p>
            <a:pPr marL="342900" indent="-342900">
              <a:buAutoNum type="arabicParenR"/>
            </a:pPr>
            <a:r>
              <a:rPr lang="en-US" sz="1400" dirty="0" smtClean="0">
                <a:solidFill>
                  <a:srgbClr val="000099"/>
                </a:solidFill>
              </a:rPr>
              <a:t>The increase of the literacy % has also helped build more “awareness” of what is available</a:t>
            </a:r>
          </a:p>
          <a:p>
            <a:pPr marL="342900" indent="-342900">
              <a:buAutoNum type="arabicParenR"/>
            </a:pPr>
            <a:r>
              <a:rPr lang="en-US" sz="1400" dirty="0" smtClean="0">
                <a:solidFill>
                  <a:srgbClr val="000099"/>
                </a:solidFill>
              </a:rPr>
              <a:t>The access to the Internet is surely one of the big drivers for growth</a:t>
            </a:r>
          </a:p>
          <a:p>
            <a:pPr marL="342900" indent="-342900">
              <a:buAutoNum type="arabicParenR"/>
            </a:pPr>
            <a:r>
              <a:rPr lang="en-US" sz="1400" dirty="0" smtClean="0">
                <a:solidFill>
                  <a:srgbClr val="000099"/>
                </a:solidFill>
              </a:rPr>
              <a:t>The availability of buying platforms such as Ali Baba which allows smaller buyers to get a piece of the action has “opened” up the market significantly</a:t>
            </a:r>
          </a:p>
          <a:p>
            <a:pPr marL="342900" indent="-342900">
              <a:buAutoNum type="arabicParenR"/>
            </a:pPr>
            <a:r>
              <a:rPr lang="en-US" sz="1400" dirty="0" err="1" smtClean="0">
                <a:solidFill>
                  <a:srgbClr val="000099"/>
                </a:solidFill>
              </a:rPr>
              <a:t>Globalisation</a:t>
            </a:r>
            <a:r>
              <a:rPr lang="en-US" sz="1400" dirty="0" smtClean="0">
                <a:solidFill>
                  <a:srgbClr val="000099"/>
                </a:solidFill>
              </a:rPr>
              <a:t> and the fact that everyone now wants similar products has brought a lot of competitiveness to the market which in turn has made the products more affordable for everyone</a:t>
            </a:r>
          </a:p>
          <a:p>
            <a:pPr marL="342900" indent="-342900">
              <a:buAutoNum type="arabicParenR"/>
            </a:pPr>
            <a:r>
              <a:rPr lang="en-US" sz="1400" dirty="0" smtClean="0">
                <a:solidFill>
                  <a:srgbClr val="000099"/>
                </a:solidFill>
              </a:rPr>
              <a:t>Access to the WTO and the opening of trade barriers has also eased foreign currency transactions and the ability to import goods from abroad with less ‘customs  improvisations’ than in the past</a:t>
            </a:r>
          </a:p>
          <a:p>
            <a:pPr marL="342900" indent="-342900">
              <a:buAutoNum type="arabicParenR"/>
            </a:pPr>
            <a:r>
              <a:rPr lang="en-US" sz="1400" dirty="0" smtClean="0">
                <a:solidFill>
                  <a:srgbClr val="000099"/>
                </a:solidFill>
              </a:rPr>
              <a:t>The infrastructure investments made by China in roads, ports, </a:t>
            </a:r>
            <a:r>
              <a:rPr lang="en-US" sz="1400" dirty="0" err="1" smtClean="0">
                <a:solidFill>
                  <a:srgbClr val="000099"/>
                </a:solidFill>
              </a:rPr>
              <a:t>electricty</a:t>
            </a:r>
            <a:r>
              <a:rPr lang="en-US" sz="1400" dirty="0" smtClean="0">
                <a:solidFill>
                  <a:srgbClr val="000099"/>
                </a:solidFill>
              </a:rPr>
              <a:t> and telecom has “opened” up the continent for business</a:t>
            </a:r>
            <a:endParaRPr lang="fr-FR" sz="1400" dirty="0">
              <a:solidFill>
                <a:srgbClr val="000099"/>
              </a:solidFill>
            </a:endParaRPr>
          </a:p>
        </p:txBody>
      </p:sp>
      <p:sp>
        <p:nvSpPr>
          <p:cNvPr id="4" name="TextBox 1"/>
          <p:cNvSpPr txBox="1">
            <a:spLocks noChangeArrowheads="1"/>
          </p:cNvSpPr>
          <p:nvPr/>
        </p:nvSpPr>
        <p:spPr bwMode="auto">
          <a:xfrm>
            <a:off x="1600200" y="203330"/>
            <a:ext cx="6217620" cy="400110"/>
          </a:xfrm>
          <a:prstGeom prst="rect">
            <a:avLst/>
          </a:prstGeom>
          <a:noFill/>
          <a:ln w="9525">
            <a:noFill/>
            <a:miter lim="800000"/>
            <a:headEnd/>
            <a:tailEnd/>
          </a:ln>
        </p:spPr>
        <p:txBody>
          <a:bodyPr wrap="square">
            <a:spAutoFit/>
          </a:bodyPr>
          <a:lstStyle/>
          <a:p>
            <a:pPr algn="ctr"/>
            <a:r>
              <a:rPr lang="en-US" altLang="zh-CN" sz="2000" b="1" dirty="0" smtClean="0">
                <a:solidFill>
                  <a:srgbClr val="000099"/>
                </a:solidFill>
                <a:latin typeface="+mn-lt"/>
                <a:cs typeface="Arial" pitchFamily="34" charset="0"/>
              </a:rPr>
              <a:t>The Growth of the African Security Market</a:t>
            </a:r>
            <a:endParaRPr lang="zh-CN" altLang="en-US" sz="2000" b="1" dirty="0">
              <a:solidFill>
                <a:srgbClr val="000099"/>
              </a:solidFill>
              <a:latin typeface="+mn-lt"/>
              <a:cs typeface="Arial" pitchFamily="34" charset="0"/>
            </a:endParaRPr>
          </a:p>
        </p:txBody>
      </p:sp>
      <p:grpSp>
        <p:nvGrpSpPr>
          <p:cNvPr id="5" name="Group 4"/>
          <p:cNvGrpSpPr/>
          <p:nvPr/>
        </p:nvGrpSpPr>
        <p:grpSpPr>
          <a:xfrm>
            <a:off x="8458200" y="97079"/>
            <a:ext cx="609600" cy="592142"/>
            <a:chOff x="7360620" y="1565081"/>
            <a:chExt cx="673561" cy="702480"/>
          </a:xfrm>
        </p:grpSpPr>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60620" y="1565081"/>
              <a:ext cx="640380" cy="640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7360620" y="1975460"/>
              <a:ext cx="673561" cy="292101"/>
            </a:xfrm>
            <a:prstGeom prst="rect">
              <a:avLst/>
            </a:prstGeom>
            <a:noFill/>
          </p:spPr>
          <p:txBody>
            <a:bodyPr wrap="square" rtlCol="0">
              <a:spAutoFit/>
            </a:bodyPr>
            <a:lstStyle/>
            <a:p>
              <a:r>
                <a:rPr lang="en-US" sz="1000" b="1" dirty="0" smtClean="0"/>
                <a:t>AFRICA</a:t>
              </a:r>
              <a:endParaRPr lang="fr-FR" sz="1000" b="1" dirty="0"/>
            </a:p>
          </p:txBody>
        </p:sp>
      </p:grpSp>
    </p:spTree>
    <p:extLst>
      <p:ext uri="{BB962C8B-B14F-4D97-AF65-F5344CB8AC3E}">
        <p14:creationId xmlns:p14="http://schemas.microsoft.com/office/powerpoint/2010/main" val="4176212828"/>
      </p:ext>
    </p:extLst>
  </p:cSld>
  <p:clrMapOvr>
    <a:masterClrMapping/>
  </p:clrMapOvr>
</p:sld>
</file>

<file path=ppt/theme/theme1.xml><?xml version="1.0" encoding="utf-8"?>
<a:theme xmlns:a="http://schemas.openxmlformats.org/drawingml/2006/main" name="ACS Reliance Toll Booth solu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ACS Reliance Toll Booth solution</Template>
  <TotalTime>8060</TotalTime>
  <Words>4002</Words>
  <Application>Microsoft Office PowerPoint</Application>
  <PresentationFormat>On-screen Show (4:3)</PresentationFormat>
  <Paragraphs>377</Paragraphs>
  <Slides>17</Slides>
  <Notes>3</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ACS Reliance Toll Booth solution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meganck</dc:creator>
  <cp:lastModifiedBy>david meganck</cp:lastModifiedBy>
  <cp:revision>42</cp:revision>
  <cp:lastPrinted>2012-08-17T10:48:04Z</cp:lastPrinted>
  <dcterms:created xsi:type="dcterms:W3CDTF">2013-10-25T10:24:08Z</dcterms:created>
  <dcterms:modified xsi:type="dcterms:W3CDTF">2013-10-31T00:45:02Z</dcterms:modified>
</cp:coreProperties>
</file>